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61" r:id="rId2"/>
    <p:sldId id="257" r:id="rId3"/>
    <p:sldId id="263" r:id="rId4"/>
    <p:sldId id="264" r:id="rId5"/>
    <p:sldId id="266" r:id="rId6"/>
    <p:sldId id="267" r:id="rId7"/>
    <p:sldId id="268" r:id="rId8"/>
    <p:sldId id="262" r:id="rId9"/>
    <p:sldId id="269" r:id="rId10"/>
    <p:sldId id="270" r:id="rId11"/>
    <p:sldId id="271" r:id="rId12"/>
    <p:sldId id="272" r:id="rId13"/>
    <p:sldId id="273" r:id="rId14"/>
    <p:sldId id="274" r:id="rId15"/>
    <p:sldId id="275" r:id="rId16"/>
    <p:sldId id="276" r:id="rId17"/>
    <p:sldId id="277" r:id="rId18"/>
    <p:sldId id="278" r:id="rId19"/>
    <p:sldId id="279" r:id="rId20"/>
    <p:sldId id="280" r:id="rId21"/>
  </p:sldIdLst>
  <p:sldSz cx="9144000" cy="6858000" type="screen4x3"/>
  <p:notesSz cx="6858000" cy="9144000"/>
  <p:defaultTextStyle>
    <a:defPPr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28F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napToObjects="1">
      <p:cViewPr>
        <p:scale>
          <a:sx n="125" d="100"/>
          <a:sy n="125" d="100"/>
        </p:scale>
        <p:origin x="254" y="-99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DFEB91-ED9D-4CC6-A7A0-CDE386573D99}" type="datetimeFigureOut">
              <a:rPr lang="it-IT" smtClean="0"/>
              <a:t>07/10/2023</a:t>
            </a:fld>
            <a:endParaRPr lang="it-I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ABE1C4-2208-4CEE-B192-402C0C1FBEB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061749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ABE1C4-2208-4CEE-B192-402C0C1FBEBA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674381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ABE1C4-2208-4CEE-B192-402C0C1FBEBA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949690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ABE1C4-2208-4CEE-B192-402C0C1FBEBA}" type="slidenum">
              <a:rPr lang="it-IT" smtClean="0"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680320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ABE1C4-2208-4CEE-B192-402C0C1FBEBA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06078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ABE1C4-2208-4CEE-B192-402C0C1FBEBA}" type="slidenum">
              <a:rPr lang="it-IT" smtClean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393125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ABE1C4-2208-4CEE-B192-402C0C1FBEBA}" type="slidenum">
              <a:rPr lang="it-IT" smtClean="0"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625665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ABE1C4-2208-4CEE-B192-402C0C1FBEBA}" type="slidenum">
              <a:rPr lang="it-IT" smtClean="0"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688623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ABE1C4-2208-4CEE-B192-402C0C1FBEBA}" type="slidenum">
              <a:rPr lang="it-IT" smtClean="0"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93256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ABE1C4-2208-4CEE-B192-402C0C1FBEBA}" type="slidenum">
              <a:rPr lang="it-IT" smtClean="0"/>
              <a:t>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874281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ABE1C4-2208-4CEE-B192-402C0C1FBEBA}" type="slidenum">
              <a:rPr lang="it-IT" smtClean="0"/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2162654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ABE1C4-2208-4CEE-B192-402C0C1FBEBA}" type="slidenum">
              <a:rPr lang="it-IT" smtClean="0"/>
              <a:t>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220323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ABE1C4-2208-4CEE-B192-402C0C1FBEBA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542127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ABE1C4-2208-4CEE-B192-402C0C1FBEBA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002062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ABE1C4-2208-4CEE-B192-402C0C1FBEBA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04054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ABE1C4-2208-4CEE-B192-402C0C1FBEBA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942919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ABE1C4-2208-4CEE-B192-402C0C1FBEBA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338937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ABE1C4-2208-4CEE-B192-402C0C1FBEBA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267564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ABE1C4-2208-4CEE-B192-402C0C1FBEBA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678753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ABE1C4-2208-4CEE-B192-402C0C1FBEBA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437922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Rettangolo 167"/>
          <p:cNvSpPr/>
          <p:nvPr userDrawn="1"/>
        </p:nvSpPr>
        <p:spPr>
          <a:xfrm>
            <a:off x="0" y="3832224"/>
            <a:ext cx="9144000" cy="3025775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69" name="Gruppo 168"/>
          <p:cNvGrpSpPr/>
          <p:nvPr userDrawn="1"/>
        </p:nvGrpSpPr>
        <p:grpSpPr>
          <a:xfrm>
            <a:off x="48007" y="3816351"/>
            <a:ext cx="9036647" cy="180000"/>
            <a:chOff x="1218340" y="275867"/>
            <a:chExt cx="17715122" cy="567843"/>
          </a:xfrm>
        </p:grpSpPr>
        <p:cxnSp>
          <p:nvCxnSpPr>
            <p:cNvPr id="170" name="Connettore 1 169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Connettore 1 252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Connettore 1 253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Connettore 1 254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Connettore 1 255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Connettore 1 256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Connettore 1 257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Connettore 1 258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Connettore 1 259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Connettore 1 260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Connettore 1 261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Connettore 1 262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Connettore 1 263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Connettore 1 264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Connettore 1 265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Connettore 1 266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Connettore 1 267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Connettore 1 268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Connettore 1 269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Connettore 1 270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Connettore 1 271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Connettore 1 272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Connettore 1 273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Connettore 1 274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Connettore 1 275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Connettore 1 276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Connettore 1 277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Connettore 1 278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Connettore 1 279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Connettore 1 280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Connettore 1 281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Connettore 1 282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Connettore 1 283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Connettore 1 284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Connettore 1 285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Connettore 1 286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Connettore 1 287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Connettore 1 288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41534" y="4149725"/>
            <a:ext cx="7772400" cy="96837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it-IT" dirty="0"/>
              <a:t>Fare clic per modificare lo stile del titolo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641534" y="5260975"/>
            <a:ext cx="7772400" cy="1333500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/>
              <a:t>Fare clic per modificare lo stile del sottotitolo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514812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07/10/2023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915554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07/10/2023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33669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28054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Rettangolo 252"/>
          <p:cNvSpPr/>
          <p:nvPr userDrawn="1"/>
        </p:nvSpPr>
        <p:spPr>
          <a:xfrm>
            <a:off x="0" y="1"/>
            <a:ext cx="9144000" cy="126990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1600200"/>
            <a:ext cx="8323726" cy="4525963"/>
          </a:xfrm>
        </p:spPr>
        <p:txBody>
          <a:bodyPr/>
          <a:lstStyle/>
          <a:p>
            <a:pPr lvl="0"/>
            <a:r>
              <a:rPr lang="it-IT" dirty="0"/>
              <a:t>Fare clic per modificare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129" name="Rettangolo 128"/>
          <p:cNvSpPr/>
          <p:nvPr userDrawn="1"/>
        </p:nvSpPr>
        <p:spPr>
          <a:xfrm>
            <a:off x="0" y="6126162"/>
            <a:ext cx="9144000" cy="731837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0" name="CasellaDiTesto 129"/>
          <p:cNvSpPr txBox="1"/>
          <p:nvPr userDrawn="1"/>
        </p:nvSpPr>
        <p:spPr>
          <a:xfrm>
            <a:off x="157778" y="6363505"/>
            <a:ext cx="30691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b="1" dirty="0">
                <a:solidFill>
                  <a:srgbClr val="FFFFFF"/>
                </a:solidFill>
                <a:latin typeface="Arial"/>
                <a:cs typeface="Arial"/>
              </a:rPr>
              <a:t>Nome Cognome</a:t>
            </a:r>
            <a:r>
              <a:rPr lang="it-IT" sz="1200" b="1" baseline="0" dirty="0">
                <a:solidFill>
                  <a:srgbClr val="FFFFFF"/>
                </a:solidFill>
                <a:latin typeface="Arial"/>
                <a:cs typeface="Arial"/>
              </a:rPr>
              <a:t>, </a:t>
            </a:r>
            <a:r>
              <a:rPr lang="it-IT" sz="1200" b="1" baseline="0" dirty="0" err="1">
                <a:solidFill>
                  <a:srgbClr val="FFFFFF"/>
                </a:solidFill>
                <a:latin typeface="Arial"/>
                <a:cs typeface="Arial"/>
              </a:rPr>
              <a:t>assoc.prof</a:t>
            </a:r>
            <a:r>
              <a:rPr lang="it-IT" sz="1200" b="1" baseline="0" dirty="0">
                <a:solidFill>
                  <a:srgbClr val="FFFFFF"/>
                </a:solidFill>
                <a:latin typeface="Arial"/>
                <a:cs typeface="Arial"/>
              </a:rPr>
              <a:t>. ABC </a:t>
            </a:r>
            <a:r>
              <a:rPr lang="it-IT" sz="1200" b="1" baseline="0" dirty="0" err="1">
                <a:solidFill>
                  <a:srgbClr val="FFFFFF"/>
                </a:solidFill>
                <a:latin typeface="Arial"/>
                <a:cs typeface="Arial"/>
              </a:rPr>
              <a:t>Dept</a:t>
            </a:r>
            <a:r>
              <a:rPr lang="it-IT" sz="1200" b="1" baseline="0" dirty="0">
                <a:solidFill>
                  <a:srgbClr val="FFFFFF"/>
                </a:solidFill>
                <a:latin typeface="Arial"/>
                <a:cs typeface="Arial"/>
              </a:rPr>
              <a:t>.</a:t>
            </a:r>
            <a:endParaRPr lang="it-IT" sz="1200" b="1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grpSp>
        <p:nvGrpSpPr>
          <p:cNvPr id="132" name="Gruppo 131"/>
          <p:cNvGrpSpPr/>
          <p:nvPr userDrawn="1"/>
        </p:nvGrpSpPr>
        <p:grpSpPr>
          <a:xfrm>
            <a:off x="48007" y="1089904"/>
            <a:ext cx="9036647" cy="180000"/>
            <a:chOff x="1218340" y="275867"/>
            <a:chExt cx="17715122" cy="567843"/>
          </a:xfrm>
        </p:grpSpPr>
        <p:cxnSp>
          <p:nvCxnSpPr>
            <p:cNvPr id="133" name="Connettore 1 132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ttore 1 133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ttore 1 134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ttore 1 135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nettore 1 136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ttore 1 137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ttore 1 138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nettore 1 139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onnettore 1 140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nettore 1 141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Connettore 1 142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nettore 1 143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onnettore 1 144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nettore 1 145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ttore 1 146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nettore 1 147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nettore 1 148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nettore 1 149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nettore 1 150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Connettore 1 151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Connettore 1 152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Connettore 1 153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nettore 1 154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nettore 1 155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ttore 1 156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nettore 1 157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nettore 1 158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Connettore 1 159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onnettore 1 160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Connettore 1 161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Connettore 1 162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Connettore 1 163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nettore 1 164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nettore 1 165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nettore 1 166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nettore 1 167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onnettore 1 168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onnettore 1 169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4" name="Picture 2" descr="Y:\IMMAGINE _COORDINATA_2014\PPT\modello1\loghi_PNG\03_Polimi_logotipo_bandiera-1riga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898" y="6346378"/>
            <a:ext cx="2780124" cy="289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8868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07/10/2023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61922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07/10/2023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060060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07/10/2023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40953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07/10/2023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78442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07/10/2023</a:t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25977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07/10/2023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675857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07/10/2023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48063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it-IT" dirty="0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14345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1119611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p:txStyles>
    <p:titleStyle>
      <a:lvl1pPr marL="0" indent="0" algn="l" defTabSz="457200" rtl="0" eaLnBrk="1" latinLnBrk="0" hangingPunct="1">
        <a:spcBef>
          <a:spcPct val="0"/>
        </a:spcBef>
        <a:buNone/>
        <a:defRPr sz="2200" b="1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Wingdings" charset="2"/>
        <a:buNone/>
        <a:defRPr sz="2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2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gif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10" Type="http://schemas.openxmlformats.org/officeDocument/2006/relationships/image" Target="../media/image62.png"/><Relationship Id="rId4" Type="http://schemas.openxmlformats.org/officeDocument/2006/relationships/image" Target="../media/image56.gif"/><Relationship Id="rId9" Type="http://schemas.openxmlformats.org/officeDocument/2006/relationships/image" Target="../media/image6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Minimizing trial and error in the drug discovery process - Microsoft  Research">
            <a:extLst>
              <a:ext uri="{FF2B5EF4-FFF2-40B4-BE49-F238E27FC236}">
                <a16:creationId xmlns:a16="http://schemas.microsoft.com/office/drawing/2014/main" id="{0F2F2C39-046D-7952-38E7-32D5558245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27515"/>
            <a:ext cx="9144000" cy="5146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olo 4"/>
          <p:cNvSpPr>
            <a:spLocks noGrp="1"/>
          </p:cNvSpPr>
          <p:nvPr>
            <p:ph type="ctrTitle" idx="4294967295"/>
          </p:nvPr>
        </p:nvSpPr>
        <p:spPr>
          <a:xfrm>
            <a:off x="641534" y="4149725"/>
            <a:ext cx="7772400" cy="968375"/>
          </a:xfrm>
        </p:spPr>
        <p:txBody>
          <a:bodyPr>
            <a:noAutofit/>
          </a:bodyPr>
          <a:lstStyle/>
          <a:p>
            <a:pPr algn="ctr"/>
            <a:r>
              <a:rPr lang="it-IT" sz="2800" dirty="0"/>
              <a:t>Titolo presentazione</a:t>
            </a:r>
            <a:br>
              <a:rPr lang="it-IT" sz="2800" dirty="0"/>
            </a:br>
            <a:r>
              <a:rPr lang="it-IT" sz="2800" dirty="0"/>
              <a:t>sottotitolo</a:t>
            </a:r>
          </a:p>
        </p:txBody>
      </p:sp>
      <p:sp>
        <p:nvSpPr>
          <p:cNvPr id="11" name="Sottotitolo 10"/>
          <p:cNvSpPr>
            <a:spLocks noGrp="1"/>
          </p:cNvSpPr>
          <p:nvPr>
            <p:ph type="subTitle" idx="4294967295"/>
          </p:nvPr>
        </p:nvSpPr>
        <p:spPr>
          <a:xfrm>
            <a:off x="641534" y="5118100"/>
            <a:ext cx="7772400" cy="1333500"/>
          </a:xfrm>
        </p:spPr>
        <p:txBody>
          <a:bodyPr>
            <a:norm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</a:rPr>
              <a:t>Milano, XX mese 20XX</a:t>
            </a:r>
          </a:p>
          <a:p>
            <a:endParaRPr lang="it-IT" dirty="0"/>
          </a:p>
        </p:txBody>
      </p:sp>
      <p:pic>
        <p:nvPicPr>
          <p:cNvPr id="1028" name="Picture 4" descr="Y:\IMMAGINE _COORDINATA_2014\LOGO_UFFICIALE\01_Polimi_centrato\eps\01_Polimi_centrato_COL_negativ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4725" y="1996654"/>
            <a:ext cx="2133600" cy="1573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ttangolo 8"/>
          <p:cNvSpPr/>
          <p:nvPr/>
        </p:nvSpPr>
        <p:spPr>
          <a:xfrm>
            <a:off x="0" y="3832224"/>
            <a:ext cx="9144000" cy="3025776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0" name="Gruppo 9"/>
          <p:cNvGrpSpPr/>
          <p:nvPr/>
        </p:nvGrpSpPr>
        <p:grpSpPr>
          <a:xfrm>
            <a:off x="48007" y="3816351"/>
            <a:ext cx="9036647" cy="180000"/>
            <a:chOff x="1218340" y="275867"/>
            <a:chExt cx="17715122" cy="567843"/>
          </a:xfrm>
        </p:grpSpPr>
        <p:cxnSp>
          <p:nvCxnSpPr>
            <p:cNvPr id="12" name="Connettore 1 11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1 12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1 13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1 14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ttore 1 15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1 16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1 17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ttore 1 18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ttore 1 19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1 20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ttore 1 21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ttore 1 22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1 23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ttore 1 24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ttore 1 25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ttore 1 26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ttore 1 27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ttore 1 28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ttore 1 29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ttore 1 30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ttore 1 31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ttore 1 32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ttore 1 33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ttore 1 34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ttore 1 35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ttore 1 36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ttore 1 37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ttore 1 38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ttore 1 39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ttore 1 40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ttore 1 41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ttore 1 42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ttore 1 43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ttore 1 44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ttore 1 45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ttore 1 46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nettore 1 47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ttore 1 48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ttore 1 49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ttore 1 50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ttore 1 51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ttore 1 52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ttore 1 53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ttore 1 54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ttore 1 55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ttore 1 56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ttore 1 57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ttore 1 58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ttore 1 59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ttore 1 60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ttore 1 61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ttore 1 62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nettore 1 63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nettore 1 64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nettore 1 65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nettore 1 66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nettore 1 67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nettore 1 68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nettore 1 69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ttore 1 70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ttore 1 71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ttore 1 72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ttore 1 73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nettore 1 74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ttore 1 75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nettore 1 76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nettore 1 77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ttore 1 78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ttore 1 79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nettore 1 80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nettore 1 81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nettore 1 82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nettore 1 83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nettore 1 84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nettore 1 85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nettore 1 86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ttore 1 87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ttore 1 88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ttore 1 89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ttore 1 90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nettore 1 91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nettore 1 92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nettore 1 93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nettore 1 94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nettore 1 95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nettore 1 96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nettore 1 97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ttore 1 98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nettore 1 99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ttore 1 100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nettore 1 101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nettore 1 102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nettore 1 103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nettore 1 104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nettore 1 105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nettore 1 106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nettore 1 107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nettore 1 108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ttore 1 109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nettore 1 110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nettore 1 111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Connettore 1 112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nettore 1 113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nettore 1 114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nettore 1 115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nettore 1 116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nettore 1 117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nettore 1 118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Connettore 1 119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nettore 1 120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nettore 1 121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nettore 1 122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nettore 1 123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nettore 1 124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nettore 1 125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Connettore 1 126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Connettore 1 127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ttore 1 128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Connettore 1 129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Connettore 1 130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2" name="Titolo 1"/>
          <p:cNvSpPr txBox="1">
            <a:spLocks/>
          </p:cNvSpPr>
          <p:nvPr/>
        </p:nvSpPr>
        <p:spPr>
          <a:xfrm>
            <a:off x="641534" y="4412177"/>
            <a:ext cx="7772400" cy="968375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it-IT" dirty="0"/>
              <a:t>A complex network perspective on Drug Prediction </a:t>
            </a:r>
          </a:p>
        </p:txBody>
      </p:sp>
      <p:sp>
        <p:nvSpPr>
          <p:cNvPr id="133" name="Sottotitolo 2"/>
          <p:cNvSpPr txBox="1">
            <a:spLocks/>
          </p:cNvSpPr>
          <p:nvPr/>
        </p:nvSpPr>
        <p:spPr>
          <a:xfrm>
            <a:off x="641533" y="5655726"/>
            <a:ext cx="8291269" cy="1333500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800" dirty="0">
                <a:solidFill>
                  <a:schemeClr val="bg1"/>
                </a:solidFill>
              </a:rPr>
              <a:t>Luca Muscarnera 10539305</a:t>
            </a:r>
          </a:p>
          <a:p>
            <a:r>
              <a:rPr lang="it-IT" sz="1800" dirty="0">
                <a:solidFill>
                  <a:schemeClr val="bg1"/>
                </a:solidFill>
              </a:rPr>
              <a:t>Prova integrativa COMPLESSITÁ NEI SISTEMI E NELLE RETI</a:t>
            </a:r>
          </a:p>
        </p:txBody>
      </p:sp>
    </p:spTree>
    <p:extLst>
      <p:ext uri="{BB962C8B-B14F-4D97-AF65-F5344CB8AC3E}">
        <p14:creationId xmlns:p14="http://schemas.microsoft.com/office/powerpoint/2010/main" val="17511125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62F3D21-DEBB-1F9C-974C-2D41C11FC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478" y="16572"/>
            <a:ext cx="8581043" cy="840400"/>
          </a:xfrm>
        </p:spPr>
        <p:txBody>
          <a:bodyPr>
            <a:normAutofit fontScale="90000"/>
          </a:bodyPr>
          <a:lstStyle/>
          <a:p>
            <a:r>
              <a:rPr lang="it-IT" sz="3600" dirty="0"/>
              <a:t>An abstract framework : Information packets hypothesis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0FCEC5B-80BC-DE91-4F5D-F19CD6269A5A}"/>
              </a:ext>
            </a:extLst>
          </p:cNvPr>
          <p:cNvSpPr/>
          <p:nvPr/>
        </p:nvSpPr>
        <p:spPr>
          <a:xfrm>
            <a:off x="167640" y="6316980"/>
            <a:ext cx="3154680" cy="40185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E33AB52-D60B-8E16-D7B4-E675308E9E28}"/>
              </a:ext>
            </a:extLst>
          </p:cNvPr>
          <p:cNvSpPr/>
          <p:nvPr/>
        </p:nvSpPr>
        <p:spPr>
          <a:xfrm>
            <a:off x="2389108" y="2805668"/>
            <a:ext cx="1695212" cy="1695212"/>
          </a:xfrm>
          <a:prstGeom prst="ellipse">
            <a:avLst/>
          </a:prstGeom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D6A7994-9223-CAD5-790B-B56218A1FD75}"/>
                  </a:ext>
                </a:extLst>
              </p:cNvPr>
              <p:cNvSpPr txBox="1"/>
              <p:nvPr/>
            </p:nvSpPr>
            <p:spPr>
              <a:xfrm>
                <a:off x="2858490" y="2436336"/>
                <a:ext cx="765315" cy="369332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ℱ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D6A7994-9223-CAD5-790B-B56218A1FD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8490" y="2436336"/>
                <a:ext cx="765315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Oval 12">
            <a:extLst>
              <a:ext uri="{FF2B5EF4-FFF2-40B4-BE49-F238E27FC236}">
                <a16:creationId xmlns:a16="http://schemas.microsoft.com/office/drawing/2014/main" id="{91A00479-C759-2E7A-D9F2-E3E2994B85B1}"/>
              </a:ext>
            </a:extLst>
          </p:cNvPr>
          <p:cNvSpPr/>
          <p:nvPr/>
        </p:nvSpPr>
        <p:spPr>
          <a:xfrm>
            <a:off x="5391388" y="2780268"/>
            <a:ext cx="1695212" cy="1695212"/>
          </a:xfrm>
          <a:prstGeom prst="ellipse">
            <a:avLst/>
          </a:prstGeom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09F0A9F-39C0-93C8-A77D-003250C1BEFE}"/>
                  </a:ext>
                </a:extLst>
              </p:cNvPr>
              <p:cNvSpPr txBox="1"/>
              <p:nvPr/>
            </p:nvSpPr>
            <p:spPr>
              <a:xfrm>
                <a:off x="5856336" y="2436336"/>
                <a:ext cx="765315" cy="369332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𝒲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09F0A9F-39C0-93C8-A77D-003250C1BE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6336" y="2436336"/>
                <a:ext cx="76531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Oval 15">
            <a:extLst>
              <a:ext uri="{FF2B5EF4-FFF2-40B4-BE49-F238E27FC236}">
                <a16:creationId xmlns:a16="http://schemas.microsoft.com/office/drawing/2014/main" id="{94956D6D-2E39-14CA-00DD-84CF054E3ED2}"/>
              </a:ext>
            </a:extLst>
          </p:cNvPr>
          <p:cNvSpPr/>
          <p:nvPr/>
        </p:nvSpPr>
        <p:spPr>
          <a:xfrm>
            <a:off x="5930599" y="3077881"/>
            <a:ext cx="106979" cy="106979"/>
          </a:xfrm>
          <a:prstGeom prst="ellipse">
            <a:avLst/>
          </a:prstGeom>
          <a:solidFill>
            <a:srgbClr val="0070C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15EF83D0-C65B-7549-03D8-E107182B72DD}"/>
              </a:ext>
            </a:extLst>
          </p:cNvPr>
          <p:cNvSpPr/>
          <p:nvPr/>
        </p:nvSpPr>
        <p:spPr>
          <a:xfrm>
            <a:off x="504428" y="1808480"/>
            <a:ext cx="1695212" cy="1695212"/>
          </a:xfrm>
          <a:prstGeom prst="ellipse">
            <a:avLst/>
          </a:prstGeom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D259462-696D-784B-29A5-AD3C5DFEC404}"/>
                  </a:ext>
                </a:extLst>
              </p:cNvPr>
              <p:cNvSpPr txBox="1"/>
              <p:nvPr/>
            </p:nvSpPr>
            <p:spPr>
              <a:xfrm>
                <a:off x="786625" y="1438870"/>
                <a:ext cx="76531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𝐷𝑖𝑠𝑒𝑎𝑠𝑒𝑠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D259462-696D-784B-29A5-AD3C5DFEC4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625" y="1438870"/>
                <a:ext cx="765315" cy="369332"/>
              </a:xfrm>
              <a:prstGeom prst="rect">
                <a:avLst/>
              </a:prstGeom>
              <a:blipFill>
                <a:blip r:embed="rId5"/>
                <a:stretch>
                  <a:fillRect r="-4127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Oval 18">
            <a:extLst>
              <a:ext uri="{FF2B5EF4-FFF2-40B4-BE49-F238E27FC236}">
                <a16:creationId xmlns:a16="http://schemas.microsoft.com/office/drawing/2014/main" id="{6E090F14-5B16-BD97-9B81-FE7F093C5331}"/>
              </a:ext>
            </a:extLst>
          </p:cNvPr>
          <p:cNvSpPr/>
          <p:nvPr/>
        </p:nvSpPr>
        <p:spPr>
          <a:xfrm>
            <a:off x="7294579" y="1808480"/>
            <a:ext cx="1695212" cy="1695212"/>
          </a:xfrm>
          <a:prstGeom prst="ellipse">
            <a:avLst/>
          </a:prstGeom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7F5BB94-3198-B19E-407D-3C2C2F77EC0A}"/>
                  </a:ext>
                </a:extLst>
              </p:cNvPr>
              <p:cNvSpPr txBox="1"/>
              <p:nvPr/>
            </p:nvSpPr>
            <p:spPr>
              <a:xfrm>
                <a:off x="7592060" y="1449288"/>
                <a:ext cx="76531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𝐶h𝑒𝑚𝑖𝑐𝑎𝑙𝑠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7F5BB94-3198-B19E-407D-3C2C2F77EC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2060" y="1449288"/>
                <a:ext cx="765315" cy="369332"/>
              </a:xfrm>
              <a:prstGeom prst="rect">
                <a:avLst/>
              </a:prstGeom>
              <a:blipFill>
                <a:blip r:embed="rId6"/>
                <a:stretch>
                  <a:fillRect r="-6031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Oval 20">
            <a:extLst>
              <a:ext uri="{FF2B5EF4-FFF2-40B4-BE49-F238E27FC236}">
                <a16:creationId xmlns:a16="http://schemas.microsoft.com/office/drawing/2014/main" id="{DC6911AB-E6E8-0B26-4431-0F1663ED4DF0}"/>
              </a:ext>
            </a:extLst>
          </p:cNvPr>
          <p:cNvSpPr/>
          <p:nvPr/>
        </p:nvSpPr>
        <p:spPr>
          <a:xfrm>
            <a:off x="5798519" y="3423321"/>
            <a:ext cx="106979" cy="10697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27FE74F-5F85-7DE6-9CD5-AF139441D97B}"/>
              </a:ext>
            </a:extLst>
          </p:cNvPr>
          <p:cNvSpPr/>
          <p:nvPr/>
        </p:nvSpPr>
        <p:spPr>
          <a:xfrm>
            <a:off x="5950919" y="3575721"/>
            <a:ext cx="106979" cy="10697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05A12BC4-6BA3-13D0-FA78-969EC376D138}"/>
              </a:ext>
            </a:extLst>
          </p:cNvPr>
          <p:cNvSpPr/>
          <p:nvPr/>
        </p:nvSpPr>
        <p:spPr>
          <a:xfrm>
            <a:off x="7723988" y="2124322"/>
            <a:ext cx="106979" cy="106979"/>
          </a:xfrm>
          <a:prstGeom prst="ellipse">
            <a:avLst/>
          </a:prstGeom>
          <a:solidFill>
            <a:srgbClr val="0070C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4AF320D7-1C5A-48C7-FAD5-A0FB86E907E3}"/>
              </a:ext>
            </a:extLst>
          </p:cNvPr>
          <p:cNvSpPr/>
          <p:nvPr/>
        </p:nvSpPr>
        <p:spPr>
          <a:xfrm>
            <a:off x="7974717" y="1971471"/>
            <a:ext cx="106979" cy="10697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FA320CB0-1A9F-6C57-116B-EE11BE659016}"/>
              </a:ext>
            </a:extLst>
          </p:cNvPr>
          <p:cNvSpPr/>
          <p:nvPr/>
        </p:nvSpPr>
        <p:spPr>
          <a:xfrm>
            <a:off x="8236185" y="1877197"/>
            <a:ext cx="106979" cy="10697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27" name="Connector: Curved 26">
            <a:extLst>
              <a:ext uri="{FF2B5EF4-FFF2-40B4-BE49-F238E27FC236}">
                <a16:creationId xmlns:a16="http://schemas.microsoft.com/office/drawing/2014/main" id="{5B94616D-9403-67B8-C39F-9D836EB3B356}"/>
              </a:ext>
            </a:extLst>
          </p:cNvPr>
          <p:cNvCxnSpPr>
            <a:cxnSpLocks/>
            <a:stCxn id="23" idx="4"/>
          </p:cNvCxnSpPr>
          <p:nvPr/>
        </p:nvCxnSpPr>
        <p:spPr>
          <a:xfrm rot="5400000">
            <a:off x="6449660" y="1803553"/>
            <a:ext cx="900070" cy="1755566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Curved 29">
            <a:extLst>
              <a:ext uri="{FF2B5EF4-FFF2-40B4-BE49-F238E27FC236}">
                <a16:creationId xmlns:a16="http://schemas.microsoft.com/office/drawing/2014/main" id="{BC563B3C-F4AD-D38B-F98B-571203FAB954}"/>
              </a:ext>
            </a:extLst>
          </p:cNvPr>
          <p:cNvCxnSpPr>
            <a:cxnSpLocks/>
            <a:stCxn id="24" idx="4"/>
            <a:endCxn id="21" idx="6"/>
          </p:cNvCxnSpPr>
          <p:nvPr/>
        </p:nvCxnSpPr>
        <p:spPr>
          <a:xfrm rot="5400000">
            <a:off x="6267673" y="1716276"/>
            <a:ext cx="1398361" cy="2122709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Curved 31">
            <a:extLst>
              <a:ext uri="{FF2B5EF4-FFF2-40B4-BE49-F238E27FC236}">
                <a16:creationId xmlns:a16="http://schemas.microsoft.com/office/drawing/2014/main" id="{8A1AAAEA-7251-1866-133F-DCCF541CB581}"/>
              </a:ext>
            </a:extLst>
          </p:cNvPr>
          <p:cNvCxnSpPr>
            <a:cxnSpLocks/>
            <a:stCxn id="25" idx="4"/>
            <a:endCxn id="22" idx="6"/>
          </p:cNvCxnSpPr>
          <p:nvPr/>
        </p:nvCxnSpPr>
        <p:spPr>
          <a:xfrm rot="5400000">
            <a:off x="6351270" y="1690805"/>
            <a:ext cx="1645035" cy="2231777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Oval 36">
            <a:extLst>
              <a:ext uri="{FF2B5EF4-FFF2-40B4-BE49-F238E27FC236}">
                <a16:creationId xmlns:a16="http://schemas.microsoft.com/office/drawing/2014/main" id="{72ACAF94-D4C0-B67D-341E-1686885A8CB9}"/>
              </a:ext>
            </a:extLst>
          </p:cNvPr>
          <p:cNvSpPr/>
          <p:nvPr/>
        </p:nvSpPr>
        <p:spPr>
          <a:xfrm>
            <a:off x="1127760" y="2289232"/>
            <a:ext cx="106979" cy="106979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8" name="Isosceles Triangle 37">
            <a:extLst>
              <a:ext uri="{FF2B5EF4-FFF2-40B4-BE49-F238E27FC236}">
                <a16:creationId xmlns:a16="http://schemas.microsoft.com/office/drawing/2014/main" id="{A10C0D00-7684-4F9B-CF14-BE5435C0B1DA}"/>
              </a:ext>
            </a:extLst>
          </p:cNvPr>
          <p:cNvSpPr/>
          <p:nvPr/>
        </p:nvSpPr>
        <p:spPr>
          <a:xfrm rot="10800000">
            <a:off x="2892908" y="3629210"/>
            <a:ext cx="261829" cy="225715"/>
          </a:xfrm>
          <a:prstGeom prst="triangl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40" name="Connector: Curved 39">
            <a:extLst>
              <a:ext uri="{FF2B5EF4-FFF2-40B4-BE49-F238E27FC236}">
                <a16:creationId xmlns:a16="http://schemas.microsoft.com/office/drawing/2014/main" id="{D77A33F3-71BA-45EF-048B-5D2D0807F954}"/>
              </a:ext>
            </a:extLst>
          </p:cNvPr>
          <p:cNvCxnSpPr>
            <a:cxnSpLocks/>
            <a:stCxn id="37" idx="4"/>
            <a:endCxn id="38" idx="5"/>
          </p:cNvCxnSpPr>
          <p:nvPr/>
        </p:nvCxnSpPr>
        <p:spPr>
          <a:xfrm rot="16200000" flipH="1">
            <a:off x="1396879" y="2180581"/>
            <a:ext cx="1345856" cy="1777115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8E6964EE-7B4D-9D39-E8ED-BAAA892AD89A}"/>
              </a:ext>
            </a:extLst>
          </p:cNvPr>
          <p:cNvCxnSpPr/>
          <p:nvPr/>
        </p:nvCxnSpPr>
        <p:spPr>
          <a:xfrm>
            <a:off x="2893656" y="5641086"/>
            <a:ext cx="469068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D435E71D-6F46-32CA-04F9-20EB9C8D9085}"/>
              </a:ext>
            </a:extLst>
          </p:cNvPr>
          <p:cNvCxnSpPr/>
          <p:nvPr/>
        </p:nvCxnSpPr>
        <p:spPr>
          <a:xfrm>
            <a:off x="2893656" y="5557266"/>
            <a:ext cx="0" cy="17145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08A049AE-0487-6D2F-D98C-869A3DAB3537}"/>
              </a:ext>
            </a:extLst>
          </p:cNvPr>
          <p:cNvCxnSpPr/>
          <p:nvPr/>
        </p:nvCxnSpPr>
        <p:spPr>
          <a:xfrm>
            <a:off x="3355161" y="5557266"/>
            <a:ext cx="0" cy="17145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10E41F2C-7855-DB39-16E6-9FE5696B37BC}"/>
              </a:ext>
            </a:extLst>
          </p:cNvPr>
          <p:cNvCxnSpPr/>
          <p:nvPr/>
        </p:nvCxnSpPr>
        <p:spPr>
          <a:xfrm>
            <a:off x="3355104" y="5641086"/>
            <a:ext cx="469068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A7268660-2E4F-2B3C-1D9F-62A93211BEE2}"/>
              </a:ext>
            </a:extLst>
          </p:cNvPr>
          <p:cNvCxnSpPr/>
          <p:nvPr/>
        </p:nvCxnSpPr>
        <p:spPr>
          <a:xfrm>
            <a:off x="3355104" y="5557266"/>
            <a:ext cx="0" cy="17145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4E3E1F55-013E-BD89-0559-DB21830C2B72}"/>
              </a:ext>
            </a:extLst>
          </p:cNvPr>
          <p:cNvCxnSpPr/>
          <p:nvPr/>
        </p:nvCxnSpPr>
        <p:spPr>
          <a:xfrm>
            <a:off x="3816609" y="5557266"/>
            <a:ext cx="0" cy="17145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E93E5A70-D91C-E484-F61A-F1C4FAB86E62}"/>
              </a:ext>
            </a:extLst>
          </p:cNvPr>
          <p:cNvCxnSpPr/>
          <p:nvPr/>
        </p:nvCxnSpPr>
        <p:spPr>
          <a:xfrm>
            <a:off x="3820362" y="5641086"/>
            <a:ext cx="469068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A1D688CF-5A71-6222-BC63-CF58D9CC7298}"/>
              </a:ext>
            </a:extLst>
          </p:cNvPr>
          <p:cNvCxnSpPr/>
          <p:nvPr/>
        </p:nvCxnSpPr>
        <p:spPr>
          <a:xfrm>
            <a:off x="3820362" y="5557266"/>
            <a:ext cx="0" cy="17145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7694EA71-A801-E4E1-6426-79DCF7315EA9}"/>
              </a:ext>
            </a:extLst>
          </p:cNvPr>
          <p:cNvCxnSpPr/>
          <p:nvPr/>
        </p:nvCxnSpPr>
        <p:spPr>
          <a:xfrm>
            <a:off x="4281867" y="5557266"/>
            <a:ext cx="0" cy="17145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D741180F-7DD9-179D-3528-BAB41F76A4D0}"/>
              </a:ext>
            </a:extLst>
          </p:cNvPr>
          <p:cNvCxnSpPr/>
          <p:nvPr/>
        </p:nvCxnSpPr>
        <p:spPr>
          <a:xfrm>
            <a:off x="4281810" y="5641086"/>
            <a:ext cx="469068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FCCCD07E-9E25-1119-FB46-DC2EE52F2C05}"/>
              </a:ext>
            </a:extLst>
          </p:cNvPr>
          <p:cNvCxnSpPr/>
          <p:nvPr/>
        </p:nvCxnSpPr>
        <p:spPr>
          <a:xfrm>
            <a:off x="4281810" y="5557266"/>
            <a:ext cx="0" cy="17145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3D3959BC-4578-58CF-7BC9-E43703CD7682}"/>
              </a:ext>
            </a:extLst>
          </p:cNvPr>
          <p:cNvCxnSpPr/>
          <p:nvPr/>
        </p:nvCxnSpPr>
        <p:spPr>
          <a:xfrm>
            <a:off x="4743315" y="5557266"/>
            <a:ext cx="0" cy="17145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FD034788-0604-2043-7CF5-16CC6D1ACB94}"/>
              </a:ext>
            </a:extLst>
          </p:cNvPr>
          <p:cNvCxnSpPr/>
          <p:nvPr/>
        </p:nvCxnSpPr>
        <p:spPr>
          <a:xfrm>
            <a:off x="4739002" y="5641086"/>
            <a:ext cx="469068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985F0846-1F86-9EE2-C2E1-34780548A657}"/>
              </a:ext>
            </a:extLst>
          </p:cNvPr>
          <p:cNvCxnSpPr/>
          <p:nvPr/>
        </p:nvCxnSpPr>
        <p:spPr>
          <a:xfrm>
            <a:off x="4739002" y="5557266"/>
            <a:ext cx="0" cy="17145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64256ACB-A8C9-54ED-8241-2A7A0EE7FBFA}"/>
              </a:ext>
            </a:extLst>
          </p:cNvPr>
          <p:cNvCxnSpPr/>
          <p:nvPr/>
        </p:nvCxnSpPr>
        <p:spPr>
          <a:xfrm>
            <a:off x="5200507" y="5557266"/>
            <a:ext cx="0" cy="17145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7441EB64-1F76-1C08-B24F-E253BD2BE548}"/>
              </a:ext>
            </a:extLst>
          </p:cNvPr>
          <p:cNvCxnSpPr/>
          <p:nvPr/>
        </p:nvCxnSpPr>
        <p:spPr>
          <a:xfrm>
            <a:off x="5200450" y="5641086"/>
            <a:ext cx="469068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C51AEEE9-747F-34BC-9F63-6FE5CEC94CC9}"/>
              </a:ext>
            </a:extLst>
          </p:cNvPr>
          <p:cNvCxnSpPr/>
          <p:nvPr/>
        </p:nvCxnSpPr>
        <p:spPr>
          <a:xfrm>
            <a:off x="5200450" y="5557266"/>
            <a:ext cx="0" cy="17145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5FE3D8EF-959B-D4D7-42B5-13219B06D907}"/>
              </a:ext>
            </a:extLst>
          </p:cNvPr>
          <p:cNvCxnSpPr/>
          <p:nvPr/>
        </p:nvCxnSpPr>
        <p:spPr>
          <a:xfrm>
            <a:off x="5661955" y="5557266"/>
            <a:ext cx="0" cy="17145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42FE5971-65E1-2B16-6C95-07F401FA6666}"/>
              </a:ext>
            </a:extLst>
          </p:cNvPr>
          <p:cNvCxnSpPr/>
          <p:nvPr/>
        </p:nvCxnSpPr>
        <p:spPr>
          <a:xfrm>
            <a:off x="5665708" y="5641086"/>
            <a:ext cx="469068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0A9DB280-AE83-5C9C-5DAF-E159A42953E5}"/>
              </a:ext>
            </a:extLst>
          </p:cNvPr>
          <p:cNvCxnSpPr/>
          <p:nvPr/>
        </p:nvCxnSpPr>
        <p:spPr>
          <a:xfrm>
            <a:off x="5665708" y="5557266"/>
            <a:ext cx="0" cy="17145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7C6380B4-04B8-0C41-CBE2-80897A479DBA}"/>
              </a:ext>
            </a:extLst>
          </p:cNvPr>
          <p:cNvCxnSpPr/>
          <p:nvPr/>
        </p:nvCxnSpPr>
        <p:spPr>
          <a:xfrm>
            <a:off x="6127213" y="5557266"/>
            <a:ext cx="0" cy="17145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45F1A364-AA77-FEB7-4DCE-60B8C8613CBE}"/>
              </a:ext>
            </a:extLst>
          </p:cNvPr>
          <p:cNvCxnSpPr/>
          <p:nvPr/>
        </p:nvCxnSpPr>
        <p:spPr>
          <a:xfrm>
            <a:off x="6127156" y="5641086"/>
            <a:ext cx="469068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FC3A8866-88AB-16F8-6983-BC1E3D9F05EC}"/>
              </a:ext>
            </a:extLst>
          </p:cNvPr>
          <p:cNvCxnSpPr/>
          <p:nvPr/>
        </p:nvCxnSpPr>
        <p:spPr>
          <a:xfrm>
            <a:off x="6127156" y="5557266"/>
            <a:ext cx="0" cy="17145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26090596-4BBF-7471-0D71-8FC3A586ECF1}"/>
              </a:ext>
            </a:extLst>
          </p:cNvPr>
          <p:cNvCxnSpPr/>
          <p:nvPr/>
        </p:nvCxnSpPr>
        <p:spPr>
          <a:xfrm>
            <a:off x="6588661" y="5557266"/>
            <a:ext cx="0" cy="17145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2A385F21-F9D4-ACBA-5DFC-4DCEB7BC8E60}"/>
                  </a:ext>
                </a:extLst>
              </p:cNvPr>
              <p:cNvSpPr txBox="1"/>
              <p:nvPr/>
            </p:nvSpPr>
            <p:spPr>
              <a:xfrm>
                <a:off x="2603241" y="5225143"/>
                <a:ext cx="469064" cy="369332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2A385F21-F9D4-ACBA-5DFC-4DCEB7BC8E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3241" y="5225143"/>
                <a:ext cx="469064" cy="369332"/>
              </a:xfrm>
              <a:prstGeom prst="rect">
                <a:avLst/>
              </a:prstGeom>
              <a:blipFill>
                <a:blip r:embed="rId7"/>
                <a:stretch>
                  <a:fillRect r="-1299"/>
                </a:stretch>
              </a:blipFill>
              <a:effectLst/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1A4EC16E-3DA2-56E2-5235-D00DB62EF5DA}"/>
                  </a:ext>
                </a:extLst>
              </p:cNvPr>
              <p:cNvSpPr txBox="1"/>
              <p:nvPr/>
            </p:nvSpPr>
            <p:spPr>
              <a:xfrm>
                <a:off x="4508337" y="5225143"/>
                <a:ext cx="469064" cy="369332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1A4EC16E-3DA2-56E2-5235-D00DB62EF5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8337" y="5225143"/>
                <a:ext cx="469064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DC04BCE1-326A-F8AE-D8B8-A8EE9E69A8F3}"/>
                  </a:ext>
                </a:extLst>
              </p:cNvPr>
              <p:cNvSpPr txBox="1"/>
              <p:nvPr/>
            </p:nvSpPr>
            <p:spPr>
              <a:xfrm>
                <a:off x="6350263" y="5228253"/>
                <a:ext cx="469064" cy="369332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DC04BCE1-326A-F8AE-D8B8-A8EE9E69A8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0263" y="5228253"/>
                <a:ext cx="469064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3" name="Connector: Curved 72">
            <a:extLst>
              <a:ext uri="{FF2B5EF4-FFF2-40B4-BE49-F238E27FC236}">
                <a16:creationId xmlns:a16="http://schemas.microsoft.com/office/drawing/2014/main" id="{CE9387A0-5401-0E10-216E-A2CE3ED76A65}"/>
              </a:ext>
            </a:extLst>
          </p:cNvPr>
          <p:cNvCxnSpPr>
            <a:stCxn id="16" idx="2"/>
            <a:endCxn id="38" idx="3"/>
          </p:cNvCxnSpPr>
          <p:nvPr/>
        </p:nvCxnSpPr>
        <p:spPr>
          <a:xfrm rot="10800000" flipV="1">
            <a:off x="3023823" y="3131370"/>
            <a:ext cx="2906777" cy="497839"/>
          </a:xfrm>
          <a:prstGeom prst="curvedConnector2">
            <a:avLst/>
          </a:prstGeom>
          <a:ln>
            <a:solidFill>
              <a:schemeClr val="tx1"/>
            </a:solidFill>
            <a:prstDash val="sys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Connector: Curved 74">
            <a:extLst>
              <a:ext uri="{FF2B5EF4-FFF2-40B4-BE49-F238E27FC236}">
                <a16:creationId xmlns:a16="http://schemas.microsoft.com/office/drawing/2014/main" id="{64247BA2-FE64-0A7F-B4C4-5C9832EDC294}"/>
              </a:ext>
            </a:extLst>
          </p:cNvPr>
          <p:cNvCxnSpPr>
            <a:cxnSpLocks/>
            <a:stCxn id="38" idx="0"/>
          </p:cNvCxnSpPr>
          <p:nvPr/>
        </p:nvCxnSpPr>
        <p:spPr>
          <a:xfrm rot="16200000" flipH="1">
            <a:off x="3222867" y="3655880"/>
            <a:ext cx="1786161" cy="2184250"/>
          </a:xfrm>
          <a:prstGeom prst="curvedConnector2">
            <a:avLst/>
          </a:prstGeom>
          <a:ln>
            <a:solidFill>
              <a:schemeClr val="tx1"/>
            </a:solidFill>
            <a:prstDash val="sys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AE66F41C-B395-FE05-6C75-5A687009EF29}"/>
                  </a:ext>
                </a:extLst>
              </p:cNvPr>
              <p:cNvSpPr txBox="1"/>
              <p:nvPr/>
            </p:nvSpPr>
            <p:spPr>
              <a:xfrm>
                <a:off x="5820928" y="2774714"/>
                <a:ext cx="278440" cy="369332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AE66F41C-B395-FE05-6C75-5A687009EF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0928" y="2774714"/>
                <a:ext cx="278440" cy="369332"/>
              </a:xfrm>
              <a:prstGeom prst="rect">
                <a:avLst/>
              </a:prstGeom>
              <a:blipFill>
                <a:blip r:embed="rId10"/>
                <a:stretch>
                  <a:fillRect r="-39130"/>
                </a:stretch>
              </a:blipFill>
              <a:effectLst/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2E81B265-346D-8232-62F3-2D7201B1E05C}"/>
                  </a:ext>
                </a:extLst>
              </p:cNvPr>
              <p:cNvSpPr txBox="1"/>
              <p:nvPr/>
            </p:nvSpPr>
            <p:spPr>
              <a:xfrm>
                <a:off x="3076721" y="3568355"/>
                <a:ext cx="278440" cy="39126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</m:e>
                      </m:d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2E81B265-346D-8232-62F3-2D7201B1E0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6721" y="3568355"/>
                <a:ext cx="278440" cy="391261"/>
              </a:xfrm>
              <a:prstGeom prst="rect">
                <a:avLst/>
              </a:prstGeom>
              <a:blipFill>
                <a:blip r:embed="rId11"/>
                <a:stretch>
                  <a:fillRect r="-115556" b="-3077"/>
                </a:stretch>
              </a:blipFill>
              <a:effectLst/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1B7B0207-9C39-3E46-C6DB-0A71CCD726EA}"/>
                  </a:ext>
                </a:extLst>
              </p:cNvPr>
              <p:cNvSpPr txBox="1"/>
              <p:nvPr/>
            </p:nvSpPr>
            <p:spPr>
              <a:xfrm>
                <a:off x="4929633" y="5141825"/>
                <a:ext cx="278440" cy="39126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1B7B0207-9C39-3E46-C6DB-0A71CCD726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9633" y="5141825"/>
                <a:ext cx="278440" cy="391261"/>
              </a:xfrm>
              <a:prstGeom prst="rect">
                <a:avLst/>
              </a:prstGeom>
              <a:blipFill>
                <a:blip r:embed="rId12"/>
                <a:stretch>
                  <a:fillRect r="-188889" b="-3077"/>
                </a:stretch>
              </a:blipFill>
              <a:effectLst/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B70F5854-CAFF-3F89-4CE7-85E8C78FFE36}"/>
                  </a:ext>
                </a:extLst>
              </p:cNvPr>
              <p:cNvSpPr txBox="1"/>
              <p:nvPr/>
            </p:nvSpPr>
            <p:spPr>
              <a:xfrm>
                <a:off x="7420967" y="2067004"/>
                <a:ext cx="278440" cy="369332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B70F5854-CAFF-3F89-4CE7-85E8C78FFE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0967" y="2067004"/>
                <a:ext cx="278440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E7EF0C9F-DE50-EE2B-C88A-C96B28E529C0}"/>
                  </a:ext>
                </a:extLst>
              </p:cNvPr>
              <p:cNvSpPr txBox="1"/>
              <p:nvPr/>
            </p:nvSpPr>
            <p:spPr>
              <a:xfrm>
                <a:off x="1221907" y="2078450"/>
                <a:ext cx="278440" cy="369332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E7EF0C9F-DE50-EE2B-C88A-C96B28E529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1907" y="2078450"/>
                <a:ext cx="278440" cy="369332"/>
              </a:xfrm>
              <a:prstGeom prst="rect">
                <a:avLst/>
              </a:prstGeom>
              <a:blipFill>
                <a:blip r:embed="rId14"/>
                <a:stretch>
                  <a:fillRect r="-8696" b="-4918"/>
                </a:stretch>
              </a:blipFill>
              <a:effectLst/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5" name="Oval 84">
            <a:extLst>
              <a:ext uri="{FF2B5EF4-FFF2-40B4-BE49-F238E27FC236}">
                <a16:creationId xmlns:a16="http://schemas.microsoft.com/office/drawing/2014/main" id="{CAFFD050-48A0-8D55-AB04-9793459911D5}"/>
              </a:ext>
            </a:extLst>
          </p:cNvPr>
          <p:cNvSpPr/>
          <p:nvPr/>
        </p:nvSpPr>
        <p:spPr>
          <a:xfrm>
            <a:off x="1869440" y="2604192"/>
            <a:ext cx="106979" cy="10697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6" name="Isosceles Triangle 85">
            <a:extLst>
              <a:ext uri="{FF2B5EF4-FFF2-40B4-BE49-F238E27FC236}">
                <a16:creationId xmlns:a16="http://schemas.microsoft.com/office/drawing/2014/main" id="{E3C440A3-EA11-A4B8-4561-728017572F6E}"/>
              </a:ext>
            </a:extLst>
          </p:cNvPr>
          <p:cNvSpPr/>
          <p:nvPr/>
        </p:nvSpPr>
        <p:spPr>
          <a:xfrm rot="10800000">
            <a:off x="2773093" y="3153324"/>
            <a:ext cx="261829" cy="225715"/>
          </a:xfrm>
          <a:prstGeom prst="triangl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87" name="Connector: Curved 86">
            <a:extLst>
              <a:ext uri="{FF2B5EF4-FFF2-40B4-BE49-F238E27FC236}">
                <a16:creationId xmlns:a16="http://schemas.microsoft.com/office/drawing/2014/main" id="{A7C32293-33A9-A043-7FB4-0E32C7D432EF}"/>
              </a:ext>
            </a:extLst>
          </p:cNvPr>
          <p:cNvCxnSpPr>
            <a:cxnSpLocks/>
            <a:stCxn id="85" idx="4"/>
            <a:endCxn id="86" idx="5"/>
          </p:cNvCxnSpPr>
          <p:nvPr/>
        </p:nvCxnSpPr>
        <p:spPr>
          <a:xfrm rot="16200000" flipH="1">
            <a:off x="2103235" y="2530866"/>
            <a:ext cx="555010" cy="915620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0" name="Oval 89">
            <a:extLst>
              <a:ext uri="{FF2B5EF4-FFF2-40B4-BE49-F238E27FC236}">
                <a16:creationId xmlns:a16="http://schemas.microsoft.com/office/drawing/2014/main" id="{A24850A7-C7A4-FB68-A4AA-792672FB0A7F}"/>
              </a:ext>
            </a:extLst>
          </p:cNvPr>
          <p:cNvSpPr/>
          <p:nvPr/>
        </p:nvSpPr>
        <p:spPr>
          <a:xfrm>
            <a:off x="5153259" y="5587509"/>
            <a:ext cx="106979" cy="106979"/>
          </a:xfrm>
          <a:prstGeom prst="ellipse">
            <a:avLst/>
          </a:prstGeom>
          <a:solidFill>
            <a:srgbClr val="7030A0"/>
          </a:solidFill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75B765AA-453F-94D4-A432-0F86DA8DCA9D}"/>
              </a:ext>
            </a:extLst>
          </p:cNvPr>
          <p:cNvSpPr txBox="1"/>
          <p:nvPr/>
        </p:nvSpPr>
        <p:spPr>
          <a:xfrm>
            <a:off x="365761" y="4681140"/>
            <a:ext cx="18846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/>
              <a:t>-1 denotes </a:t>
            </a:r>
            <a:r>
              <a:rPr lang="it-IT" b="1" dirty="0"/>
              <a:t>certain </a:t>
            </a:r>
            <a:r>
              <a:rPr lang="it-IT" dirty="0"/>
              <a:t>incompatibility between Y and X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209E6EC1-65E9-4367-7CDE-CA3E83108DD5}"/>
              </a:ext>
            </a:extLst>
          </p:cNvPr>
          <p:cNvSpPr txBox="1"/>
          <p:nvPr/>
        </p:nvSpPr>
        <p:spPr>
          <a:xfrm>
            <a:off x="7132988" y="4725170"/>
            <a:ext cx="18846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+1 denotes </a:t>
            </a:r>
            <a:r>
              <a:rPr lang="it-IT" b="1" dirty="0"/>
              <a:t>certain </a:t>
            </a:r>
            <a:r>
              <a:rPr lang="it-IT" dirty="0"/>
              <a:t>interaction between Y and X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1FD66548-FC0B-4266-4FFF-926FD9DB55AA}"/>
              </a:ext>
            </a:extLst>
          </p:cNvPr>
          <p:cNvSpPr txBox="1"/>
          <p:nvPr/>
        </p:nvSpPr>
        <p:spPr>
          <a:xfrm>
            <a:off x="2903223" y="5775470"/>
            <a:ext cx="4675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0 denotes </a:t>
            </a:r>
            <a:r>
              <a:rPr lang="it-IT" b="1" dirty="0"/>
              <a:t>complete </a:t>
            </a:r>
            <a:r>
              <a:rPr lang="it-IT" dirty="0"/>
              <a:t>lack of information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A89AFBC0-0A27-D72E-2AB2-9F432F5C07BE}"/>
              </a:ext>
            </a:extLst>
          </p:cNvPr>
          <p:cNvSpPr txBox="1"/>
          <p:nvPr/>
        </p:nvSpPr>
        <p:spPr>
          <a:xfrm rot="3667292">
            <a:off x="607815" y="3029818"/>
            <a:ext cx="159623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i="1" dirty="0"/>
              <a:t>equipped with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07B8C20C-BBDC-0239-B67A-FB8193295AC9}"/>
              </a:ext>
            </a:extLst>
          </p:cNvPr>
          <p:cNvSpPr txBox="1"/>
          <p:nvPr/>
        </p:nvSpPr>
        <p:spPr>
          <a:xfrm rot="18690843">
            <a:off x="7475538" y="2444669"/>
            <a:ext cx="159623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i="1" dirty="0"/>
              <a:t>characterized </a:t>
            </a:r>
          </a:p>
          <a:p>
            <a:r>
              <a:rPr lang="it-IT" sz="1100" i="1" dirty="0"/>
              <a:t>by</a:t>
            </a:r>
          </a:p>
        </p:txBody>
      </p:sp>
    </p:spTree>
    <p:extLst>
      <p:ext uri="{BB962C8B-B14F-4D97-AF65-F5344CB8AC3E}">
        <p14:creationId xmlns:p14="http://schemas.microsoft.com/office/powerpoint/2010/main" val="9460552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62F3D21-DEBB-1F9C-974C-2D41C11FC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478" y="16572"/>
            <a:ext cx="8581043" cy="840400"/>
          </a:xfrm>
        </p:spPr>
        <p:txBody>
          <a:bodyPr>
            <a:normAutofit fontScale="90000"/>
          </a:bodyPr>
          <a:lstStyle/>
          <a:p>
            <a:r>
              <a:rPr lang="it-IT" sz="3600" dirty="0"/>
              <a:t>Beyond abstraction: retrieving the structure of the spaces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0FCEC5B-80BC-DE91-4F5D-F19CD6269A5A}"/>
              </a:ext>
            </a:extLst>
          </p:cNvPr>
          <p:cNvSpPr/>
          <p:nvPr/>
        </p:nvSpPr>
        <p:spPr>
          <a:xfrm>
            <a:off x="167640" y="6316980"/>
            <a:ext cx="3154680" cy="40185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2C6CA2-1FFE-7819-C795-99CF9EC25ABC}"/>
              </a:ext>
            </a:extLst>
          </p:cNvPr>
          <p:cNvSpPr txBox="1"/>
          <p:nvPr/>
        </p:nvSpPr>
        <p:spPr>
          <a:xfrm>
            <a:off x="99060" y="1453634"/>
            <a:ext cx="9189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Assumption : </a:t>
            </a:r>
            <a:r>
              <a:rPr lang="it-IT" dirty="0"/>
              <a:t>the choice of «who reads» and «who gets read» is </a:t>
            </a:r>
            <a:r>
              <a:rPr lang="it-IT" b="1" dirty="0"/>
              <a:t>totally arbitrary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3DE045C-A753-80AC-31CC-4120A49CBEA6}"/>
                  </a:ext>
                </a:extLst>
              </p:cNvPr>
              <p:cNvSpPr txBox="1"/>
              <p:nvPr/>
            </p:nvSpPr>
            <p:spPr>
              <a:xfrm>
                <a:off x="2065023" y="2977246"/>
                <a:ext cx="262128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it-IT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3600" b="0" i="1" smtClean="0">
                              <a:latin typeface="Cambria Math" panose="02040503050406030204" pitchFamily="18" charset="0"/>
                            </a:rPr>
                            <m:t>ℱ</m:t>
                          </m:r>
                        </m:e>
                        <m:sub>
                          <m:r>
                            <a:rPr lang="it-IT" sz="36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</m:sSub>
                      <m:r>
                        <a:rPr lang="it-IT" sz="36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it-IT" sz="3600" b="0" i="1" smtClean="0">
                          <a:latin typeface="Cambria Math" panose="02040503050406030204" pitchFamily="18" charset="0"/>
                        </a:rPr>
                        <m:t>𝒲</m:t>
                      </m:r>
                      <m:r>
                        <a:rPr lang="it-IT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it-IT" sz="36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3DE045C-A753-80AC-31CC-4120A49CBE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5023" y="2977246"/>
                <a:ext cx="2621280" cy="6463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8D5C3A7-ECA5-0F25-C721-BA365331F3BC}"/>
                  </a:ext>
                </a:extLst>
              </p:cNvPr>
              <p:cNvSpPr txBox="1"/>
              <p:nvPr/>
            </p:nvSpPr>
            <p:spPr>
              <a:xfrm>
                <a:off x="4549145" y="2977245"/>
                <a:ext cx="262128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t-IT" sz="3600" b="0" i="1" smtClean="0">
                          <a:latin typeface="Cambria Math" panose="02040503050406030204" pitchFamily="18" charset="0"/>
                        </a:rPr>
                        <m:t>𝒱</m:t>
                      </m:r>
                      <m:r>
                        <a:rPr lang="it-IT" sz="36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it-IT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3600" b="0" i="1" smtClean="0">
                              <a:latin typeface="Cambria Math" panose="02040503050406030204" pitchFamily="18" charset="0"/>
                            </a:rPr>
                            <m:t>ℱ</m:t>
                          </m:r>
                        </m:e>
                        <m:sub>
                          <m:r>
                            <a:rPr lang="it-IT" sz="36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</m:sSub>
                      <m:r>
                        <a:rPr lang="it-IT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it-IT" sz="3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8D5C3A7-ECA5-0F25-C721-BA365331F3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9145" y="2977245"/>
                <a:ext cx="2621280" cy="646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629A7718-1D41-E3A7-D343-191622F26A93}"/>
              </a:ext>
            </a:extLst>
          </p:cNvPr>
          <p:cNvSpPr txBox="1"/>
          <p:nvPr/>
        </p:nvSpPr>
        <p:spPr>
          <a:xfrm>
            <a:off x="1611629" y="2163662"/>
            <a:ext cx="5920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We could produce an </a:t>
            </a:r>
            <a:r>
              <a:rPr lang="it-IT" b="1" dirty="0"/>
              <a:t>equivalent </a:t>
            </a:r>
            <a:r>
              <a:rPr lang="it-IT" dirty="0"/>
              <a:t>model «inverting» the roles</a:t>
            </a:r>
          </a:p>
        </p:txBody>
      </p:sp>
      <p:cxnSp>
        <p:nvCxnSpPr>
          <p:cNvPr id="12" name="Connector: Curved 11">
            <a:extLst>
              <a:ext uri="{FF2B5EF4-FFF2-40B4-BE49-F238E27FC236}">
                <a16:creationId xmlns:a16="http://schemas.microsoft.com/office/drawing/2014/main" id="{C51375D6-F5CC-04FD-9A80-29622EAD3824}"/>
              </a:ext>
            </a:extLst>
          </p:cNvPr>
          <p:cNvCxnSpPr>
            <a:stCxn id="4" idx="0"/>
            <a:endCxn id="5" idx="0"/>
          </p:cNvCxnSpPr>
          <p:nvPr/>
        </p:nvCxnSpPr>
        <p:spPr>
          <a:xfrm rot="5400000" flipH="1" flipV="1">
            <a:off x="4617724" y="1735185"/>
            <a:ext cx="1" cy="2484122"/>
          </a:xfrm>
          <a:prstGeom prst="curvedConnector3">
            <a:avLst>
              <a:gd name="adj1" fmla="val 2286010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Connector: Curved 13">
            <a:extLst>
              <a:ext uri="{FF2B5EF4-FFF2-40B4-BE49-F238E27FC236}">
                <a16:creationId xmlns:a16="http://schemas.microsoft.com/office/drawing/2014/main" id="{320EEBEB-434F-91B7-838E-2A7456F8C962}"/>
              </a:ext>
            </a:extLst>
          </p:cNvPr>
          <p:cNvCxnSpPr>
            <a:cxnSpLocks/>
            <a:stCxn id="5" idx="2"/>
            <a:endCxn id="4" idx="2"/>
          </p:cNvCxnSpPr>
          <p:nvPr/>
        </p:nvCxnSpPr>
        <p:spPr>
          <a:xfrm rot="5400000">
            <a:off x="4617724" y="2381515"/>
            <a:ext cx="1" cy="2484122"/>
          </a:xfrm>
          <a:prstGeom prst="curvedConnector3">
            <a:avLst>
              <a:gd name="adj1" fmla="val 2286010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4F9114D9-E9C9-246F-9DB8-8CBE5530D372}"/>
              </a:ext>
            </a:extLst>
          </p:cNvPr>
          <p:cNvSpPr txBox="1"/>
          <p:nvPr/>
        </p:nvSpPr>
        <p:spPr>
          <a:xfrm>
            <a:off x="167640" y="3979724"/>
            <a:ext cx="8855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Hence </a:t>
            </a:r>
            <a:r>
              <a:rPr lang="it-IT" b="1" dirty="0"/>
              <a:t>we can infer these «characteristics» of the involved spaces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7EC0831-A06E-3EFE-4878-549FF98455FE}"/>
                  </a:ext>
                </a:extLst>
              </p:cNvPr>
              <p:cNvSpPr txBox="1"/>
              <p:nvPr/>
            </p:nvSpPr>
            <p:spPr>
              <a:xfrm>
                <a:off x="0" y="4487674"/>
                <a:ext cx="262128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3600" b="0" i="1" smtClean="0">
                          <a:latin typeface="Cambria Math" panose="02040503050406030204" pitchFamily="18" charset="0"/>
                        </a:rPr>
                        <m:t>𝒱</m:t>
                      </m:r>
                      <m:r>
                        <m:rPr>
                          <m:lit/>
                        </m:rPr>
                        <a:rPr lang="it-IT" sz="3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sz="3600" b="0" i="1" smtClean="0">
                          <a:latin typeface="Cambria Math" panose="02040503050406030204" pitchFamily="18" charset="0"/>
                        </a:rPr>
                        <m:t>∼</m:t>
                      </m:r>
                      <m:sSub>
                        <m:sSubPr>
                          <m:ctrlPr>
                            <a:rPr lang="it-IT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3600" b="0" i="1" smtClean="0">
                              <a:latin typeface="Cambria Math" panose="02040503050406030204" pitchFamily="18" charset="0"/>
                            </a:rPr>
                            <m:t>ℱ</m:t>
                          </m:r>
                        </m:e>
                        <m:sub>
                          <m:r>
                            <a:rPr lang="it-IT" sz="3600" b="0" i="1" smtClean="0">
                              <a:latin typeface="Cambria Math" panose="02040503050406030204" pitchFamily="18" charset="0"/>
                            </a:rPr>
                            <m:t>𝒱</m:t>
                          </m:r>
                        </m:sub>
                      </m:sSub>
                    </m:oMath>
                  </m:oMathPara>
                </a14:m>
                <a:endParaRPr lang="it-IT" sz="3600" b="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7EC0831-A06E-3EFE-4878-549FF98455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487674"/>
                <a:ext cx="2621280" cy="6463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5454FC3A-EF5E-D3FB-2A6C-B78C785A97B1}"/>
                  </a:ext>
                </a:extLst>
              </p:cNvPr>
              <p:cNvSpPr txBox="1"/>
              <p:nvPr/>
            </p:nvSpPr>
            <p:spPr>
              <a:xfrm>
                <a:off x="0" y="5126357"/>
                <a:ext cx="262128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3600" b="0" i="1" smtClean="0">
                          <a:latin typeface="Cambria Math" panose="02040503050406030204" pitchFamily="18" charset="0"/>
                        </a:rPr>
                        <m:t>𝒲</m:t>
                      </m:r>
                      <m:r>
                        <a:rPr lang="it-IT" sz="3600" b="0" i="1" smtClean="0">
                          <a:latin typeface="Cambria Math" panose="02040503050406030204" pitchFamily="18" charset="0"/>
                        </a:rPr>
                        <m:t>∼</m:t>
                      </m:r>
                      <m:sSub>
                        <m:sSubPr>
                          <m:ctrlPr>
                            <a:rPr lang="it-IT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3600" b="0" i="1" smtClean="0">
                              <a:latin typeface="Cambria Math" panose="02040503050406030204" pitchFamily="18" charset="0"/>
                            </a:rPr>
                            <m:t>ℱ</m:t>
                          </m:r>
                        </m:e>
                        <m:sub>
                          <m:r>
                            <a:rPr lang="it-IT" sz="3600" b="0" i="1" smtClean="0">
                              <a:latin typeface="Cambria Math" panose="02040503050406030204" pitchFamily="18" charset="0"/>
                            </a:rPr>
                            <m:t>𝒲</m:t>
                          </m:r>
                        </m:sub>
                      </m:sSub>
                    </m:oMath>
                  </m:oMathPara>
                </a14:m>
                <a:endParaRPr lang="it-IT" sz="3600" b="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5454FC3A-EF5E-D3FB-2A6C-B78C785A97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126357"/>
                <a:ext cx="2621280" cy="6463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Right Brace 42">
            <a:extLst>
              <a:ext uri="{FF2B5EF4-FFF2-40B4-BE49-F238E27FC236}">
                <a16:creationId xmlns:a16="http://schemas.microsoft.com/office/drawing/2014/main" id="{59EDDD4C-182C-854B-F912-AD88475575AB}"/>
              </a:ext>
            </a:extLst>
          </p:cNvPr>
          <p:cNvSpPr/>
          <p:nvPr/>
        </p:nvSpPr>
        <p:spPr>
          <a:xfrm>
            <a:off x="2201563" y="4564439"/>
            <a:ext cx="274942" cy="1174192"/>
          </a:xfrm>
          <a:prstGeom prst="rightBrace">
            <a:avLst>
              <a:gd name="adj1" fmla="val 33510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8E107F7-6E89-9115-DC10-4FD9B2890477}"/>
              </a:ext>
            </a:extLst>
          </p:cNvPr>
          <p:cNvSpPr txBox="1"/>
          <p:nvPr/>
        </p:nvSpPr>
        <p:spPr>
          <a:xfrm>
            <a:off x="2476505" y="4915737"/>
            <a:ext cx="20152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 </a:t>
            </a:r>
            <a:r>
              <a:rPr lang="it-IT" i="1" dirty="0"/>
              <a:t>they carry the same information!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9A04DFC4-A9A6-AF2B-5351-CD2B339A1D0C}"/>
                  </a:ext>
                </a:extLst>
              </p:cNvPr>
              <p:cNvSpPr txBox="1"/>
              <p:nvPr/>
            </p:nvSpPr>
            <p:spPr>
              <a:xfrm>
                <a:off x="4926086" y="4710957"/>
                <a:ext cx="393643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it-IT" sz="3600" b="0" i="1" smtClean="0">
                        <a:latin typeface="Cambria Math" panose="02040503050406030204" pitchFamily="18" charset="0"/>
                      </a:rPr>
                      <m:t>𝒱</m:t>
                    </m:r>
                  </m:oMath>
                </a14:m>
                <a:r>
                  <a:rPr lang="it-IT" sz="3600" b="0" dirty="0"/>
                  <a:t> is «dual» to </a:t>
                </a:r>
                <a14:m>
                  <m:oMath xmlns:m="http://schemas.openxmlformats.org/officeDocument/2006/math">
                    <m:r>
                      <a:rPr lang="it-IT" sz="3600" b="0" i="1" smtClean="0">
                        <a:latin typeface="Cambria Math" panose="02040503050406030204" pitchFamily="18" charset="0"/>
                      </a:rPr>
                      <m:t>𝒲</m:t>
                    </m:r>
                    <m:r>
                      <a:rPr lang="it-IT" sz="36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it-IT" sz="3600" b="0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9A04DFC4-A9A6-AF2B-5351-CD2B339A1D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6086" y="4710957"/>
                <a:ext cx="3936435" cy="646331"/>
              </a:xfrm>
              <a:prstGeom prst="rect">
                <a:avLst/>
              </a:prstGeom>
              <a:blipFill>
                <a:blip r:embed="rId7"/>
                <a:stretch>
                  <a:fillRect t="-15094" b="-3490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Right Brace 73">
            <a:extLst>
              <a:ext uri="{FF2B5EF4-FFF2-40B4-BE49-F238E27FC236}">
                <a16:creationId xmlns:a16="http://schemas.microsoft.com/office/drawing/2014/main" id="{A728D332-197E-8DC9-8B8E-3CD2F049424A}"/>
              </a:ext>
            </a:extLst>
          </p:cNvPr>
          <p:cNvSpPr/>
          <p:nvPr/>
        </p:nvSpPr>
        <p:spPr>
          <a:xfrm rot="5400000">
            <a:off x="6501705" y="3802119"/>
            <a:ext cx="274941" cy="3236830"/>
          </a:xfrm>
          <a:prstGeom prst="rightBrace">
            <a:avLst>
              <a:gd name="adj1" fmla="val 33510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050EF823-3CD6-9716-E3B5-979C31BE4CE4}"/>
              </a:ext>
            </a:extLst>
          </p:cNvPr>
          <p:cNvSpPr txBox="1"/>
          <p:nvPr/>
        </p:nvSpPr>
        <p:spPr>
          <a:xfrm>
            <a:off x="3864458" y="5497097"/>
            <a:ext cx="50549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i="1" dirty="0"/>
              <a:t>The morphism that «interchanges» the models</a:t>
            </a:r>
          </a:p>
          <a:p>
            <a:pPr algn="ctr"/>
            <a:r>
              <a:rPr lang="it-IT" i="1" dirty="0"/>
              <a:t>also inverts «roles»</a:t>
            </a:r>
          </a:p>
        </p:txBody>
      </p:sp>
    </p:spTree>
    <p:extLst>
      <p:ext uri="{BB962C8B-B14F-4D97-AF65-F5344CB8AC3E}">
        <p14:creationId xmlns:p14="http://schemas.microsoft.com/office/powerpoint/2010/main" val="29336687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3A9A12E0-A46B-1619-7E36-0211E1AFD3D3}"/>
              </a:ext>
            </a:extLst>
          </p:cNvPr>
          <p:cNvSpPr/>
          <p:nvPr/>
        </p:nvSpPr>
        <p:spPr>
          <a:xfrm>
            <a:off x="1143780" y="2164006"/>
            <a:ext cx="2775078" cy="205530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62F3D21-DEBB-1F9C-974C-2D41C11FC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478" y="16572"/>
            <a:ext cx="8581043" cy="840400"/>
          </a:xfrm>
        </p:spPr>
        <p:txBody>
          <a:bodyPr>
            <a:normAutofit fontScale="90000"/>
          </a:bodyPr>
          <a:lstStyle/>
          <a:p>
            <a:r>
              <a:rPr lang="it-IT" sz="3600" dirty="0"/>
              <a:t>An almost numerical version of the framework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0FCEC5B-80BC-DE91-4F5D-F19CD6269A5A}"/>
              </a:ext>
            </a:extLst>
          </p:cNvPr>
          <p:cNvSpPr/>
          <p:nvPr/>
        </p:nvSpPr>
        <p:spPr>
          <a:xfrm>
            <a:off x="167640" y="6316980"/>
            <a:ext cx="3154680" cy="40185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2C6CA2-1FFE-7819-C795-99CF9EC25ABC}"/>
              </a:ext>
            </a:extLst>
          </p:cNvPr>
          <p:cNvSpPr txBox="1"/>
          <p:nvPr/>
        </p:nvSpPr>
        <p:spPr>
          <a:xfrm>
            <a:off x="99060" y="1453634"/>
            <a:ext cx="9189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Exploting </a:t>
            </a:r>
            <a:r>
              <a:rPr lang="it-IT" dirty="0"/>
              <a:t>the assumptions made previously, we can formulate the following model</a:t>
            </a:r>
            <a:endParaRPr lang="it-IT" b="1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12E0D5EF-59B6-056D-DB0C-809DC0667E22}"/>
              </a:ext>
            </a:extLst>
          </p:cNvPr>
          <p:cNvSpPr/>
          <p:nvPr/>
        </p:nvSpPr>
        <p:spPr>
          <a:xfrm>
            <a:off x="1347494" y="2689768"/>
            <a:ext cx="1410331" cy="143440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123C20F-31CE-076A-3C20-24962A7C5D7A}"/>
                  </a:ext>
                </a:extLst>
              </p:cNvPr>
              <p:cNvSpPr txBox="1"/>
              <p:nvPr/>
            </p:nvSpPr>
            <p:spPr>
              <a:xfrm>
                <a:off x="1459456" y="2362949"/>
                <a:ext cx="113690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𝒲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123C20F-31CE-076A-3C20-24962A7C5D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9456" y="2362949"/>
                <a:ext cx="1136904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D4F76B6-53E6-7484-15A4-E53BFB87FED3}"/>
                  </a:ext>
                </a:extLst>
              </p:cNvPr>
              <p:cNvSpPr txBox="1"/>
              <p:nvPr/>
            </p:nvSpPr>
            <p:spPr>
              <a:xfrm>
                <a:off x="2104067" y="1839877"/>
                <a:ext cx="98458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it-IT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</m:sSup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D4F76B6-53E6-7484-15A4-E53BFB87FE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4067" y="1839877"/>
                <a:ext cx="984586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 27">
            <a:extLst>
              <a:ext uri="{FF2B5EF4-FFF2-40B4-BE49-F238E27FC236}">
                <a16:creationId xmlns:a16="http://schemas.microsoft.com/office/drawing/2014/main" id="{CBEED480-AFAD-3A83-E335-33EEB9C9C76F}"/>
              </a:ext>
            </a:extLst>
          </p:cNvPr>
          <p:cNvSpPr/>
          <p:nvPr/>
        </p:nvSpPr>
        <p:spPr>
          <a:xfrm>
            <a:off x="5284239" y="2162132"/>
            <a:ext cx="2775078" cy="205530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60C3CC17-93CF-06DC-2159-F6D6DCE791E5}"/>
              </a:ext>
            </a:extLst>
          </p:cNvPr>
          <p:cNvSpPr/>
          <p:nvPr/>
        </p:nvSpPr>
        <p:spPr>
          <a:xfrm>
            <a:off x="6386175" y="2705126"/>
            <a:ext cx="1410331" cy="143440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220C6B4-80B2-113D-6F8C-8E0F04A16F6A}"/>
                  </a:ext>
                </a:extLst>
              </p:cNvPr>
              <p:cNvSpPr txBox="1"/>
              <p:nvPr/>
            </p:nvSpPr>
            <p:spPr>
              <a:xfrm>
                <a:off x="6498137" y="2322321"/>
                <a:ext cx="113690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𝒱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220C6B4-80B2-113D-6F8C-8E0F04A16F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8137" y="2322321"/>
                <a:ext cx="1136904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8CA1DA4-64EB-9A7B-3F4F-85708EAC652C}"/>
                  </a:ext>
                </a:extLst>
              </p:cNvPr>
              <p:cNvSpPr txBox="1"/>
              <p:nvPr/>
            </p:nvSpPr>
            <p:spPr>
              <a:xfrm>
                <a:off x="6244526" y="1839877"/>
                <a:ext cx="984586" cy="37965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it-IT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×1</m:t>
                          </m:r>
                        </m:sup>
                      </m:sSup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8CA1DA4-64EB-9A7B-3F4F-85708EAC65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4526" y="1839877"/>
                <a:ext cx="984586" cy="37965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Oval 45">
            <a:extLst>
              <a:ext uri="{FF2B5EF4-FFF2-40B4-BE49-F238E27FC236}">
                <a16:creationId xmlns:a16="http://schemas.microsoft.com/office/drawing/2014/main" id="{51A2526A-9228-6BF3-A46D-E22E6716772A}"/>
              </a:ext>
            </a:extLst>
          </p:cNvPr>
          <p:cNvSpPr/>
          <p:nvPr/>
        </p:nvSpPr>
        <p:spPr>
          <a:xfrm>
            <a:off x="5757925" y="4450080"/>
            <a:ext cx="1628395" cy="155488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9087A535-03B3-2890-E88E-7B921BACC97F}"/>
                  </a:ext>
                </a:extLst>
              </p:cNvPr>
              <p:cNvSpPr txBox="1"/>
              <p:nvPr/>
            </p:nvSpPr>
            <p:spPr>
              <a:xfrm>
                <a:off x="6922413" y="4548751"/>
                <a:ext cx="113690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ℱ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𝒱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9087A535-03B3-2890-E88E-7B921BACC9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2413" y="4548751"/>
                <a:ext cx="1136904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Connector: Curved 48">
            <a:extLst>
              <a:ext uri="{FF2B5EF4-FFF2-40B4-BE49-F238E27FC236}">
                <a16:creationId xmlns:a16="http://schemas.microsoft.com/office/drawing/2014/main" id="{C7D8A3B0-90DD-8EF7-5EBA-6CAD46A12594}"/>
              </a:ext>
            </a:extLst>
          </p:cNvPr>
          <p:cNvCxnSpPr>
            <a:cxnSpLocks/>
            <a:stCxn id="56" idx="2"/>
            <a:endCxn id="59" idx="6"/>
          </p:cNvCxnSpPr>
          <p:nvPr/>
        </p:nvCxnSpPr>
        <p:spPr>
          <a:xfrm flipH="1">
            <a:off x="6851775" y="3474114"/>
            <a:ext cx="359849" cy="1449358"/>
          </a:xfrm>
          <a:prstGeom prst="curvedConnector5">
            <a:avLst>
              <a:gd name="adj1" fmla="val -63527"/>
              <a:gd name="adj2" fmla="val 50000"/>
              <a:gd name="adj3" fmla="val 163527"/>
            </a:avLst>
          </a:prstGeom>
          <a:ln w="38100">
            <a:prstDash val="sysDot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Oval 50">
            <a:extLst>
              <a:ext uri="{FF2B5EF4-FFF2-40B4-BE49-F238E27FC236}">
                <a16:creationId xmlns:a16="http://schemas.microsoft.com/office/drawing/2014/main" id="{BC523884-F30B-637F-8E5D-DD4D28F1C8D8}"/>
              </a:ext>
            </a:extLst>
          </p:cNvPr>
          <p:cNvSpPr/>
          <p:nvPr/>
        </p:nvSpPr>
        <p:spPr>
          <a:xfrm flipH="1">
            <a:off x="1979025" y="3331962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37AA13A-463F-76D2-E752-D50C5C5BF683}"/>
                  </a:ext>
                </a:extLst>
              </p:cNvPr>
              <p:cNvSpPr txBox="1"/>
              <p:nvPr/>
            </p:nvSpPr>
            <p:spPr>
              <a:xfrm>
                <a:off x="1995227" y="2981995"/>
                <a:ext cx="659453" cy="7727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it-IT" sz="1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it-IT" sz="12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it-IT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2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it-IT" sz="12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it-IT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2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it-IT" sz="1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r>
                                <a:rPr lang="it-IT" sz="1200" i="1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it-IT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2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it-IT" sz="12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it-IT" sz="12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37AA13A-463F-76D2-E752-D50C5C5BF6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5227" y="2981995"/>
                <a:ext cx="659453" cy="77271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4A252C28-0891-F769-3470-F74C1FCB4607}"/>
                  </a:ext>
                </a:extLst>
              </p:cNvPr>
              <p:cNvSpPr txBox="1"/>
              <p:nvPr/>
            </p:nvSpPr>
            <p:spPr>
              <a:xfrm>
                <a:off x="6624120" y="3125636"/>
                <a:ext cx="101092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it-IT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2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it-IT" sz="1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it-IT" sz="1200" b="0" i="1" smtClean="0">
                            <a:latin typeface="Cambria Math" panose="02040503050406030204" pitchFamily="18" charset="0"/>
                          </a:rPr>
                          <m:t>  </m:t>
                        </m:r>
                        <m:sSub>
                          <m:sSubPr>
                            <m:ctrlPr>
                              <a:rPr lang="it-IT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2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it-IT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it-IT" sz="1200" b="0" i="1" smtClean="0">
                            <a:latin typeface="Cambria Math" panose="02040503050406030204" pitchFamily="18" charset="0"/>
                          </a:rPr>
                          <m:t> …  </m:t>
                        </m:r>
                        <m:sSub>
                          <m:sSubPr>
                            <m:ctrlPr>
                              <a:rPr lang="it-IT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2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it-IT" sz="12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e>
                    </m:d>
                  </m:oMath>
                </a14:m>
                <a:r>
                  <a:rPr lang="it-IT" sz="1200" dirty="0"/>
                  <a:t>  </a:t>
                </a: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4A252C28-0891-F769-3470-F74C1FCB46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4120" y="3125636"/>
                <a:ext cx="1010921" cy="27699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Oval 55">
            <a:extLst>
              <a:ext uri="{FF2B5EF4-FFF2-40B4-BE49-F238E27FC236}">
                <a16:creationId xmlns:a16="http://schemas.microsoft.com/office/drawing/2014/main" id="{E4A99FC0-AE4D-EEE8-BCE8-D673FBC5C086}"/>
              </a:ext>
            </a:extLst>
          </p:cNvPr>
          <p:cNvSpPr/>
          <p:nvPr/>
        </p:nvSpPr>
        <p:spPr>
          <a:xfrm flipH="1">
            <a:off x="7165905" y="3451254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F32719E5-8642-B2BA-254F-7AAC3C906E9C}"/>
              </a:ext>
            </a:extLst>
          </p:cNvPr>
          <p:cNvSpPr/>
          <p:nvPr/>
        </p:nvSpPr>
        <p:spPr>
          <a:xfrm flipH="1">
            <a:off x="6851775" y="4900612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DA5E1CFA-8C86-C33B-E9C8-FACF48A12485}"/>
                  </a:ext>
                </a:extLst>
              </p:cNvPr>
              <p:cNvSpPr txBox="1"/>
              <p:nvPr/>
            </p:nvSpPr>
            <p:spPr>
              <a:xfrm>
                <a:off x="5757924" y="4994951"/>
                <a:ext cx="176047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it-IT" sz="12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it-IT" sz="1200" b="0" i="0" smtClean="0">
                              <a:latin typeface="Cambria Math" panose="02040503050406030204" pitchFamily="18" charset="0"/>
                            </a:rPr>
                            <m:t>tanh</m:t>
                          </m:r>
                        </m:fName>
                        <m:e>
                          <m:d>
                            <m:dPr>
                              <m:ctrlPr>
                                <a:rPr lang="it-IT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it-IT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it-IT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sz="1200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it-IT" sz="12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it-IT" sz="1200" i="1">
                                      <a:latin typeface="Cambria Math" panose="02040503050406030204" pitchFamily="18" charset="0"/>
                                    </a:rPr>
                                    <m:t>  </m:t>
                                  </m:r>
                                  <m:sSub>
                                    <m:sSubPr>
                                      <m:ctrlPr>
                                        <a:rPr lang="it-IT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sz="1200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it-IT" sz="12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it-IT" sz="1200" i="1">
                                      <a:latin typeface="Cambria Math" panose="02040503050406030204" pitchFamily="18" charset="0"/>
                                    </a:rPr>
                                    <m:t> …  </m:t>
                                  </m:r>
                                  <m:sSub>
                                    <m:sSubPr>
                                      <m:ctrlPr>
                                        <a:rPr lang="it-IT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sz="1200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it-IT" sz="1200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it-IT" sz="1200" b="0" i="1" smtClean="0">
                                  <a:latin typeface="Cambria Math" panose="02040503050406030204" pitchFamily="18" charset="0"/>
                                </a:rPr>
                                <m:t> ⋅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it-IT" sz="1200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DA5E1CFA-8C86-C33B-E9C8-FACF48A124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7924" y="4994951"/>
                <a:ext cx="1760475" cy="27699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EE346D96-F0C8-98A5-4A4E-643BBF4C42DB}"/>
                  </a:ext>
                </a:extLst>
              </p:cNvPr>
              <p:cNvSpPr txBox="1"/>
              <p:nvPr/>
            </p:nvSpPr>
            <p:spPr>
              <a:xfrm>
                <a:off x="436880" y="4649936"/>
                <a:ext cx="389128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𝒲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⊂</m:t>
                      </m:r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</m:sSup>
                    </m:oMath>
                  </m:oMathPara>
                </a14:m>
                <a:endParaRPr lang="it-IT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𝒱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⊂</m:t>
                      </m:r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×1</m:t>
                          </m:r>
                        </m:sup>
                      </m:sSup>
                    </m:oMath>
                  </m:oMathPara>
                </a14:m>
                <a:endParaRPr lang="it-IT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ℱ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it-IT" b="0" i="0" smtClean="0">
                                  <a:latin typeface="Cambria Math" panose="02040503050406030204" pitchFamily="18" charset="0"/>
                                </a:rPr>
                                <m:t>tanh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it-IT" b="1" i="0" smtClean="0">
                                      <a:latin typeface="Cambria Math" panose="02040503050406030204" pitchFamily="18" charset="0"/>
                                    </a:rPr>
                                    <m:t>v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</m:e>
                              </m:d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it-IT" b="1" i="1" smtClean="0"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r>
                                <m:rPr>
                                  <m:nor/>
                                </m:rPr>
                                <a:rPr lang="it-IT" b="1" i="0" smtClean="0"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  <m:r>
                                <a:rPr lang="it-IT" b="1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𝒱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func>
                        </m:e>
                      </m:d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EE346D96-F0C8-98A5-4A4E-643BBF4C42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880" y="4649936"/>
                <a:ext cx="3891280" cy="92333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297228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62F3D21-DEBB-1F9C-974C-2D41C11FC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478" y="240092"/>
            <a:ext cx="8581043" cy="840400"/>
          </a:xfrm>
        </p:spPr>
        <p:txBody>
          <a:bodyPr>
            <a:normAutofit/>
          </a:bodyPr>
          <a:lstStyle/>
          <a:p>
            <a:r>
              <a:rPr lang="it-IT" sz="3600" dirty="0"/>
              <a:t>The optimization problem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0FCEC5B-80BC-DE91-4F5D-F19CD6269A5A}"/>
              </a:ext>
            </a:extLst>
          </p:cNvPr>
          <p:cNvSpPr/>
          <p:nvPr/>
        </p:nvSpPr>
        <p:spPr>
          <a:xfrm>
            <a:off x="167640" y="6316980"/>
            <a:ext cx="3154680" cy="40185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F2C6CA2-1FFE-7819-C795-99CF9EC25ABC}"/>
                  </a:ext>
                </a:extLst>
              </p:cNvPr>
              <p:cNvSpPr txBox="1"/>
              <p:nvPr/>
            </p:nvSpPr>
            <p:spPr>
              <a:xfrm>
                <a:off x="99060" y="1453634"/>
                <a:ext cx="9189720" cy="18951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:r>
                  <a:rPr lang="it-IT" b="1" dirty="0"/>
                  <a:t>Assuming then </a:t>
                </a:r>
                <a:r>
                  <a:rPr lang="it-IT" dirty="0"/>
                  <a:t>that the biadjacency matrix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it-IT" b="1" dirty="0"/>
                  <a:t> </a:t>
                </a:r>
                <a:r>
                  <a:rPr lang="it-IT" dirty="0"/>
                  <a:t>can be interpreted as a </a:t>
                </a:r>
                <a:r>
                  <a:rPr lang="it-IT" b="1" dirty="0"/>
                  <a:t>matrix of probabilities</a:t>
                </a:r>
                <a:br>
                  <a:rPr lang="it-IT" b="1" dirty="0"/>
                </a:br>
                <a:r>
                  <a:rPr lang="it-IT" b="1" dirty="0"/>
                  <a:t>After defining </a:t>
                </a:r>
                <a:r>
                  <a:rPr lang="it-IT" dirty="0"/>
                  <a:t>a TRAINING SET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𝛺</m:t>
                    </m:r>
                  </m:oMath>
                </a14:m>
                <a:r>
                  <a:rPr lang="it-IT" b="1" dirty="0"/>
                  <a:t> </a:t>
                </a:r>
                <a:r>
                  <a:rPr lang="it-IT" dirty="0"/>
                  <a:t>(subset of «trusted» links)</a:t>
                </a:r>
                <a:br>
                  <a:rPr lang="it-IT" b="1" dirty="0"/>
                </a:br>
                <a:r>
                  <a:rPr lang="it-IT" dirty="0"/>
                  <a:t>We can produce the matrix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it-IT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it-IT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it-IT" b="0" i="0" smtClean="0">
                                <a:latin typeface="Cambria Math" panose="02040503050406030204" pitchFamily="18" charset="0"/>
                              </a:rPr>
                              <m:t>Ω</m:t>
                            </m:r>
                          </m:sub>
                        </m:sSub>
                      </m:e>
                    </m:acc>
                  </m:oMath>
                </a14:m>
                <a:r>
                  <a:rPr lang="it-IT" b="1" dirty="0"/>
                  <a:t> </a:t>
                </a:r>
                <a:r>
                  <a:rPr lang="it-IT" dirty="0"/>
                  <a:t>defined as </a:t>
                </a:r>
                <a:br>
                  <a:rPr lang="it-IT" dirty="0"/>
                </a:br>
                <a:br>
                  <a:rPr lang="it-IT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it-IT" sz="2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it-IT" sz="2000" b="0" i="0" smtClean="0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sub>
                          </m:sSub>
                        </m:e>
                      </m:acc>
                      <m:r>
                        <a:rPr lang="it-IT" sz="20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sz="2000" b="0" i="1" dirty="0" smtClean="0">
                          <a:latin typeface="Cambria Math" panose="02040503050406030204" pitchFamily="18" charset="0"/>
                        </a:rPr>
                        <m:t>𝑠𝑢𝑐h</m:t>
                      </m:r>
                      <m:r>
                        <a:rPr lang="it-IT" sz="20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sz="2000" b="0" i="1" dirty="0" smtClean="0">
                          <a:latin typeface="Cambria Math" panose="02040503050406030204" pitchFamily="18" charset="0"/>
                        </a:rPr>
                        <m:t>𝑡h𝑎𝑡</m:t>
                      </m:r>
                      <m:r>
                        <a:rPr lang="it-IT" sz="20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it-IT" sz="2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it-IT" sz="20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it-IT" sz="20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2000" b="0" i="1" dirty="0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it-IT" sz="2000" b="0" i="0" dirty="0" smtClean="0">
                                      <a:latin typeface="Cambria Math" panose="02040503050406030204" pitchFamily="18" charset="0"/>
                                    </a:rPr>
                                    <m:t>Ω</m:t>
                                  </m:r>
                                </m:sub>
                              </m:sSub>
                            </m:e>
                          </m:acc>
                        </m:e>
                        <m:sub>
                          <m:r>
                            <a:rPr lang="it-IT" sz="2000" b="0" i="1" dirty="0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it-IT" sz="20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it-IT" sz="20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it-IT" sz="20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it-IT" sz="2000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b>
                                <m:sSubPr>
                                  <m:ctrlPr>
                                    <a:rPr lang="it-IT" sz="20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2000" b="0" i="1" dirty="0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it-IT" sz="2000" b="0" i="1" dirty="0" smtClean="0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  <m:r>
                                <a:rPr lang="it-IT" sz="2000" b="0" i="1" dirty="0" smtClean="0">
                                  <a:latin typeface="Cambria Math" panose="02040503050406030204" pitchFamily="18" charset="0"/>
                                </a:rPr>
                                <m:t>−1         </m:t>
                              </m:r>
                              <m:r>
                                <a:rPr lang="it-IT" sz="2000" b="0" i="1" dirty="0" smtClean="0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it-IT" sz="2000" b="0" i="1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ctrlPr>
                                    <a:rPr lang="it-IT" sz="20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sz="2000" b="0" i="1" dirty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it-IT" sz="2000" b="0" i="1" dirty="0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it-IT" sz="2000" b="0" i="1" dirty="0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</m:d>
                              <m:r>
                                <a:rPr lang="it-IT" sz="2000" b="0" i="1" dirty="0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m:rPr>
                                  <m:sty m:val="p"/>
                                </m:rPr>
                                <a:rPr lang="it-IT" sz="2000" b="0" i="0" dirty="0" smtClean="0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  <m:e>
                              <m:r>
                                <a:rPr lang="it-IT" sz="2000" b="0" i="1" dirty="0" smtClean="0">
                                  <a:latin typeface="Cambria Math" panose="02040503050406030204" pitchFamily="18" charset="0"/>
                                </a:rPr>
                                <m:t>0                          </m:t>
                              </m:r>
                              <m:r>
                                <a:rPr lang="it-IT" sz="2000" b="0" i="1" dirty="0" smtClean="0">
                                  <a:latin typeface="Cambria Math" panose="02040503050406030204" pitchFamily="18" charset="0"/>
                                </a:rPr>
                                <m:t>𝑜𝑡h𝑒𝑟𝑤𝑖𝑠𝑒</m:t>
                              </m:r>
                              <m:r>
                                <a:rPr lang="it-IT" sz="2000" b="0" i="1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F2C6CA2-1FFE-7819-C795-99CF9EC25A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60" y="1453634"/>
                <a:ext cx="9189720" cy="1895199"/>
              </a:xfrm>
              <a:prstGeom prst="rect">
                <a:avLst/>
              </a:prstGeom>
              <a:blipFill>
                <a:blip r:embed="rId3"/>
                <a:stretch>
                  <a:fillRect l="-531" t="-160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15B5E2F8-0E78-4500-76BB-BCA962137158}"/>
              </a:ext>
            </a:extLst>
          </p:cNvPr>
          <p:cNvSpPr txBox="1"/>
          <p:nvPr/>
        </p:nvSpPr>
        <p:spPr>
          <a:xfrm>
            <a:off x="167640" y="3509948"/>
            <a:ext cx="8610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Leading to a «naive» version of the optimization problem to retrieve the information packets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43E085D-2B00-C95B-0B53-C753D70FFD31}"/>
                  </a:ext>
                </a:extLst>
              </p:cNvPr>
              <p:cNvSpPr txBox="1"/>
              <p:nvPr/>
            </p:nvSpPr>
            <p:spPr>
              <a:xfrm>
                <a:off x="2229987" y="4317394"/>
                <a:ext cx="4729745" cy="15504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it-IT" sz="2000" b="0" i="0" smtClean="0">
                          <a:latin typeface="Cambria Math" panose="02040503050406030204" pitchFamily="18" charset="0"/>
                        </a:rPr>
                        <m:t>Find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sSub>
                            <m:sSub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𝑑𝑖𝑠𝑒𝑎𝑠𝑒𝑠</m:t>
                              </m:r>
                            </m:sub>
                          </m:sSub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</m:sSup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 , 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sSub>
                            <m:sSub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𝑐h𝑒𝑚𝑖𝑐𝑎𝑙𝑠</m:t>
                              </m:r>
                            </m:sub>
                          </m:sSub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</m:sSup>
                    </m:oMath>
                  </m:oMathPara>
                </a14:m>
                <a:br>
                  <a:rPr lang="it-IT" sz="2000" dirty="0"/>
                </a:br>
                <a14:m>
                  <m:oMath xmlns:m="http://schemas.openxmlformats.org/officeDocument/2006/math">
                    <m:r>
                      <m:rPr>
                        <m:nor/>
                      </m:rPr>
                      <a:rPr lang="it-IT" sz="2000" b="0" i="0" smtClean="0">
                        <a:latin typeface="Cambria Math" panose="02040503050406030204" pitchFamily="18" charset="0"/>
                      </a:rPr>
                      <m:t>such</m:t>
                    </m:r>
                    <m:r>
                      <m:rPr>
                        <m:nor/>
                      </m:rPr>
                      <a:rPr lang="it-IT" sz="20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it-IT" sz="2000" b="0" i="0" smtClean="0">
                        <a:latin typeface="Cambria Math" panose="02040503050406030204" pitchFamily="18" charset="0"/>
                      </a:rPr>
                      <m:t>that</m:t>
                    </m:r>
                    <m:r>
                      <m:rPr>
                        <m:nor/>
                      </m:rPr>
                      <a:rPr lang="it-IT" sz="20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it-IT" sz="2000" b="0" i="0" smtClean="0">
                        <a:latin typeface="Cambria Math" panose="02040503050406030204" pitchFamily="18" charset="0"/>
                      </a:rPr>
                      <m:t>minimizes</m:t>
                    </m:r>
                  </m:oMath>
                </a14:m>
                <a:r>
                  <a:rPr lang="it-IT" sz="2000" dirty="0"/>
                  <a:t> </a:t>
                </a:r>
                <a:br>
                  <a:rPr lang="it-IT" sz="2000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  <m:sup/>
                            <m:e>
                              <m:d>
                                <m:dPr>
                                  <m:ctrlPr>
                                    <a:rPr lang="it-IT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it-IT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func>
                                        <m:funcPr>
                                          <m:ctrlPr>
                                            <a:rPr lang="it-IT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it-IT" sz="2000" b="0" i="0" smtClean="0">
                                              <a:latin typeface="Cambria Math" panose="02040503050406030204" pitchFamily="18" charset="0"/>
                                            </a:rPr>
                                            <m:t>tanh</m:t>
                                          </m:r>
                                        </m:fName>
                                        <m:e>
                                          <m:sSub>
                                            <m:sSubPr>
                                              <m:ctrlPr>
                                                <a:rPr lang="it-IT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d>
                                                <m:dPr>
                                                  <m:ctrlPr>
                                                    <a:rPr lang="it-IT" sz="20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it-IT" sz="20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𝑉</m:t>
                                                  </m:r>
                                                  <m:sSup>
                                                    <m:sSupPr>
                                                      <m:ctrlPr>
                                                        <a:rPr lang="it-IT" sz="20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pPr>
                                                    <m:e>
                                                      <m:r>
                                                        <a:rPr lang="it-IT" sz="20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𝑊</m:t>
                                                      </m:r>
                                                    </m:e>
                                                    <m:sup>
                                                      <m:r>
                                                        <a:rPr lang="it-IT" sz="20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𝑇</m:t>
                                                      </m:r>
                                                    </m:sup>
                                                  </m:sSup>
                                                </m:e>
                                              </m:d>
                                            </m:e>
                                            <m:sub>
                                              <m:r>
                                                <a:rPr lang="it-IT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𝑖𝑗</m:t>
                                              </m:r>
                                            </m:sub>
                                          </m:sSub>
                                        </m:e>
                                      </m:func>
                                      <m:r>
                                        <a:rPr lang="it-IT" sz="20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̃"/>
                                          <m:ctrlPr>
                                            <a:rPr lang="it-IT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it-IT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𝐵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it-IT" sz="2000" b="0" i="1" smtClean="0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e>
                        <m:sup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begChr m:val="|"/>
                          <m:endChr m:val="|"/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̃"/>
                                  <m:ctrlPr>
                                    <a:rPr lang="it-IT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it-IT" sz="2000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</m:acc>
                            </m:e>
                            <m:sub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it-IT" sz="2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43E085D-2B00-C95B-0B53-C753D70FF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9987" y="4317394"/>
                <a:ext cx="4729745" cy="155042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Left Brace 7">
            <a:extLst>
              <a:ext uri="{FF2B5EF4-FFF2-40B4-BE49-F238E27FC236}">
                <a16:creationId xmlns:a16="http://schemas.microsoft.com/office/drawing/2014/main" id="{E672C1B7-C302-632E-002E-7D6EA2832757}"/>
              </a:ext>
            </a:extLst>
          </p:cNvPr>
          <p:cNvSpPr/>
          <p:nvPr/>
        </p:nvSpPr>
        <p:spPr>
          <a:xfrm rot="16200000">
            <a:off x="5888586" y="5394806"/>
            <a:ext cx="151183" cy="483110"/>
          </a:xfrm>
          <a:prstGeom prst="leftBrace">
            <a:avLst>
              <a:gd name="adj1" fmla="val 40941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32E9C049-D943-789D-DE52-31FB20971A28}"/>
              </a:ext>
            </a:extLst>
          </p:cNvPr>
          <p:cNvSpPr/>
          <p:nvPr/>
        </p:nvSpPr>
        <p:spPr>
          <a:xfrm rot="16200000">
            <a:off x="3932529" y="4950559"/>
            <a:ext cx="151183" cy="1371601"/>
          </a:xfrm>
          <a:prstGeom prst="leftBrace">
            <a:avLst>
              <a:gd name="adj1" fmla="val 40941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A70878B-8973-6DC0-C3C5-D5E3EA9A0B6C}"/>
                  </a:ext>
                </a:extLst>
              </p:cNvPr>
              <p:cNvSpPr txBox="1"/>
              <p:nvPr/>
            </p:nvSpPr>
            <p:spPr>
              <a:xfrm>
                <a:off x="3784664" y="5686967"/>
                <a:ext cx="792480" cy="4054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acc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A70878B-8973-6DC0-C3C5-D5E3EA9A0B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4664" y="5686967"/>
                <a:ext cx="792480" cy="405432"/>
              </a:xfrm>
              <a:prstGeom prst="rect">
                <a:avLst/>
              </a:prstGeom>
              <a:blipFill>
                <a:blip r:embed="rId5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3E5C45A4-C527-1571-E86C-736CA9E717E4}"/>
              </a:ext>
            </a:extLst>
          </p:cNvPr>
          <p:cNvSpPr txBox="1"/>
          <p:nvPr/>
        </p:nvSpPr>
        <p:spPr>
          <a:xfrm>
            <a:off x="5394960" y="5711953"/>
            <a:ext cx="30723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i="1" dirty="0"/>
              <a:t>Zero contribution of complete uncertain entries</a:t>
            </a:r>
          </a:p>
        </p:txBody>
      </p:sp>
    </p:spTree>
    <p:extLst>
      <p:ext uri="{BB962C8B-B14F-4D97-AF65-F5344CB8AC3E}">
        <p14:creationId xmlns:p14="http://schemas.microsoft.com/office/powerpoint/2010/main" val="26593332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62F3D21-DEBB-1F9C-974C-2D41C11FC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478" y="240092"/>
            <a:ext cx="8581043" cy="840400"/>
          </a:xfrm>
        </p:spPr>
        <p:txBody>
          <a:bodyPr>
            <a:normAutofit/>
          </a:bodyPr>
          <a:lstStyle/>
          <a:p>
            <a:r>
              <a:rPr lang="it-IT" sz="3600" dirty="0"/>
              <a:t>The optimization problem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0FCEC5B-80BC-DE91-4F5D-F19CD6269A5A}"/>
              </a:ext>
            </a:extLst>
          </p:cNvPr>
          <p:cNvSpPr/>
          <p:nvPr/>
        </p:nvSpPr>
        <p:spPr>
          <a:xfrm>
            <a:off x="167640" y="6316980"/>
            <a:ext cx="3154680" cy="40185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43E085D-2B00-C95B-0B53-C753D70FFD31}"/>
                  </a:ext>
                </a:extLst>
              </p:cNvPr>
              <p:cNvSpPr txBox="1"/>
              <p:nvPr/>
            </p:nvSpPr>
            <p:spPr>
              <a:xfrm>
                <a:off x="1379220" y="1883468"/>
                <a:ext cx="5958840" cy="2781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it-IT" sz="2000" b="0" i="0" smtClean="0">
                          <a:latin typeface="Cambria Math" panose="02040503050406030204" pitchFamily="18" charset="0"/>
                        </a:rPr>
                        <m:t>Find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sSub>
                            <m:sSub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𝑑𝑖𝑠𝑒𝑎𝑠𝑒𝑠</m:t>
                              </m:r>
                            </m:sub>
                          </m:sSub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</m:sSup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 , 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sSub>
                            <m:sSub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𝑐h𝑒𝑚𝑖𝑐𝑎𝑙𝑠</m:t>
                              </m:r>
                            </m:sub>
                          </m:sSub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</m:sSup>
                    </m:oMath>
                  </m:oMathPara>
                </a14:m>
                <a:br>
                  <a:rPr lang="it-IT" sz="2000" dirty="0"/>
                </a:br>
                <a14:m>
                  <m:oMath xmlns:m="http://schemas.openxmlformats.org/officeDocument/2006/math">
                    <m:r>
                      <m:rPr>
                        <m:nor/>
                      </m:rPr>
                      <a:rPr lang="it-IT" sz="2000" b="0" i="0" smtClean="0">
                        <a:latin typeface="Cambria Math" panose="02040503050406030204" pitchFamily="18" charset="0"/>
                      </a:rPr>
                      <m:t>such</m:t>
                    </m:r>
                    <m:r>
                      <m:rPr>
                        <m:nor/>
                      </m:rPr>
                      <a:rPr lang="it-IT" sz="20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it-IT" sz="2000" b="0" i="0" smtClean="0">
                        <a:latin typeface="Cambria Math" panose="02040503050406030204" pitchFamily="18" charset="0"/>
                      </a:rPr>
                      <m:t>that</m:t>
                    </m:r>
                    <m:r>
                      <m:rPr>
                        <m:nor/>
                      </m:rPr>
                      <a:rPr lang="it-IT" sz="20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it-IT" sz="2000" b="0" i="0" smtClean="0">
                        <a:latin typeface="Cambria Math" panose="02040503050406030204" pitchFamily="18" charset="0"/>
                      </a:rPr>
                      <m:t>minimizes</m:t>
                    </m:r>
                  </m:oMath>
                </a14:m>
                <a:r>
                  <a:rPr lang="it-IT" sz="2000" dirty="0"/>
                  <a:t> </a:t>
                </a:r>
                <a:br>
                  <a:rPr lang="it-IT" sz="2000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  <m:sup/>
                            <m:e>
                              <m:d>
                                <m:dPr>
                                  <m:ctrlPr>
                                    <a:rPr lang="it-IT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it-IT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func>
                                        <m:funcPr>
                                          <m:ctrlPr>
                                            <a:rPr lang="it-IT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it-IT" sz="2000" b="0" i="0" smtClean="0">
                                              <a:latin typeface="Cambria Math" panose="02040503050406030204" pitchFamily="18" charset="0"/>
                                            </a:rPr>
                                            <m:t>tanh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it-IT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Sup>
                                                <m:sSubSupPr>
                                                  <m:ctrlPr>
                                                    <a:rPr lang="it-IT" sz="2000" b="1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SupPr>
                                                <m:e>
                                                  <m:r>
                                                    <a:rPr lang="it-IT" sz="2000" b="1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𝒗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it-IT" sz="2000" b="1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𝒊</m:t>
                                                  </m:r>
                                                </m:sub>
                                                <m:sup>
                                                  <m:r>
                                                    <a:rPr lang="it-IT" sz="2000" b="1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𝑻</m:t>
                                                  </m:r>
                                                </m:sup>
                                              </m:sSubSup>
                                              <m:sSub>
                                                <m:sSubPr>
                                                  <m:ctrlPr>
                                                    <a:rPr lang="it-IT" sz="2000" b="1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it-IT" sz="2000" b="1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𝒘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it-IT" sz="2000" b="1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𝒋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  <m:r>
                                        <a:rPr lang="it-IT" sz="20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̃"/>
                                          <m:ctrlPr>
                                            <a:rPr lang="it-IT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it-IT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𝐵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it-IT" sz="2000" b="0" i="1" smtClean="0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e>
                        <m:sup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begChr m:val="|"/>
                          <m:endChr m:val="|"/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̃"/>
                                  <m:ctrlPr>
                                    <a:rPr lang="it-IT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it-IT" sz="2000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</m:acc>
                            </m:e>
                            <m:sub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it-IT" sz="2000" dirty="0"/>
              </a:p>
              <a:p>
                <a:pPr algn="ctr"/>
                <a:r>
                  <a:rPr lang="it-IT" sz="2000" dirty="0"/>
                  <a:t>+</a:t>
                </a:r>
                <a:br>
                  <a:rPr lang="it-IT" sz="2000" i="1" dirty="0"/>
                </a:br>
                <a:r>
                  <a:rPr lang="it-IT" sz="2000" i="1" dirty="0"/>
                  <a:t>Stability to perturbations in information packets</a:t>
                </a:r>
                <a:br>
                  <a:rPr lang="it-IT" sz="2000" i="1" dirty="0"/>
                </a:br>
                <a:r>
                  <a:rPr lang="it-IT" sz="2000" dirty="0"/>
                  <a:t>+</a:t>
                </a:r>
                <a:br>
                  <a:rPr lang="it-IT" sz="2000" dirty="0"/>
                </a:br>
                <a:r>
                  <a:rPr lang="it-IT" sz="2000" i="1" dirty="0"/>
                  <a:t>The minimum is a «good minimum»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43E085D-2B00-C95B-0B53-C753D70FF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9220" y="1883468"/>
                <a:ext cx="5958840" cy="2781531"/>
              </a:xfrm>
              <a:prstGeom prst="rect">
                <a:avLst/>
              </a:prstGeom>
              <a:blipFill>
                <a:blip r:embed="rId3"/>
                <a:stretch>
                  <a:fillRect b="-307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9B9A339A-F477-03E2-E159-4DF5935263F3}"/>
              </a:ext>
            </a:extLst>
          </p:cNvPr>
          <p:cNvSpPr txBox="1"/>
          <p:nvPr/>
        </p:nvSpPr>
        <p:spPr>
          <a:xfrm>
            <a:off x="53340" y="5120640"/>
            <a:ext cx="89839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FF0000"/>
                </a:solidFill>
              </a:rPr>
              <a:t>Problem: </a:t>
            </a:r>
            <a:r>
              <a:rPr lang="it-IT" dirty="0">
                <a:solidFill>
                  <a:srgbClr val="FF0000"/>
                </a:solidFill>
              </a:rPr>
              <a:t>the optimization task is </a:t>
            </a:r>
            <a:r>
              <a:rPr lang="it-IT" b="1" dirty="0">
                <a:solidFill>
                  <a:srgbClr val="FF0000"/>
                </a:solidFill>
              </a:rPr>
              <a:t>not convex </a:t>
            </a:r>
            <a:r>
              <a:rPr lang="it-IT" dirty="0">
                <a:solidFill>
                  <a:srgbClr val="FF0000"/>
                </a:solidFill>
              </a:rPr>
              <a:t>and moreover </a:t>
            </a:r>
            <a:r>
              <a:rPr lang="it-IT" b="1" dirty="0">
                <a:solidFill>
                  <a:srgbClr val="FF0000"/>
                </a:solidFill>
              </a:rPr>
              <a:t>could be sensitive to initial guess on the matrices</a:t>
            </a:r>
          </a:p>
          <a:p>
            <a:r>
              <a:rPr lang="it-IT" dirty="0">
                <a:solidFill>
                  <a:srgbClr val="FF0000"/>
                </a:solidFill>
              </a:rPr>
              <a:t>We want the problem </a:t>
            </a:r>
            <a:r>
              <a:rPr lang="it-IT" b="1" dirty="0">
                <a:solidFill>
                  <a:srgbClr val="FF0000"/>
                </a:solidFill>
              </a:rPr>
              <a:t>to be well posed </a:t>
            </a:r>
            <a:r>
              <a:rPr lang="it-IT" dirty="0">
                <a:solidFill>
                  <a:srgbClr val="FF0000"/>
                </a:solidFill>
              </a:rPr>
              <a:t>and </a:t>
            </a:r>
            <a:r>
              <a:rPr lang="it-IT" b="1" dirty="0">
                <a:solidFill>
                  <a:srgbClr val="FF0000"/>
                </a:solidFill>
              </a:rPr>
              <a:t>resilient to initial conditions. </a:t>
            </a:r>
            <a:endParaRPr lang="it-IT" dirty="0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233FC09-65FE-CD2D-C548-FD83AC1B3A10}"/>
              </a:ext>
            </a:extLst>
          </p:cNvPr>
          <p:cNvSpPr txBox="1"/>
          <p:nvPr/>
        </p:nvSpPr>
        <p:spPr>
          <a:xfrm>
            <a:off x="167639" y="1368028"/>
            <a:ext cx="89839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rgbClr val="FF0000"/>
                </a:solidFill>
              </a:rPr>
              <a:t>A less naive version of the optimization problem could read as...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5153644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62F3D21-DEBB-1F9C-974C-2D41C11FC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478" y="240092"/>
            <a:ext cx="8581043" cy="840400"/>
          </a:xfrm>
        </p:spPr>
        <p:txBody>
          <a:bodyPr>
            <a:normAutofit/>
          </a:bodyPr>
          <a:lstStyle/>
          <a:p>
            <a:r>
              <a:rPr lang="it-IT" sz="3600" dirty="0"/>
              <a:t>A greedy numerical scheme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0FCEC5B-80BC-DE91-4F5D-F19CD6269A5A}"/>
              </a:ext>
            </a:extLst>
          </p:cNvPr>
          <p:cNvSpPr/>
          <p:nvPr/>
        </p:nvSpPr>
        <p:spPr>
          <a:xfrm>
            <a:off x="167640" y="6316980"/>
            <a:ext cx="3154680" cy="40185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43E085D-2B00-C95B-0B53-C753D70FFD31}"/>
                  </a:ext>
                </a:extLst>
              </p:cNvPr>
              <p:cNvSpPr txBox="1"/>
              <p:nvPr/>
            </p:nvSpPr>
            <p:spPr>
              <a:xfrm>
                <a:off x="1379220" y="1761548"/>
                <a:ext cx="5958840" cy="18582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it-IT" sz="2000" b="0" i="0" smtClean="0">
                          <a:latin typeface="Cambria Math" panose="02040503050406030204" pitchFamily="18" charset="0"/>
                        </a:rPr>
                        <m:t>Given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&gt;0</m:t>
                      </m:r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it-IT" sz="2000" b="0" i="0" smtClean="0">
                          <a:latin typeface="Cambria Math" panose="02040503050406030204" pitchFamily="18" charset="0"/>
                        </a:rPr>
                        <m:t>Find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sSub>
                            <m:sSub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𝑑𝑖𝑠𝑒𝑎𝑠𝑒𝑠</m:t>
                              </m:r>
                            </m:sub>
                          </m:sSub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</m:sSup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 , 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sSub>
                            <m:sSub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𝑐h𝑒𝑚𝑖𝑐𝑎𝑙𝑠</m:t>
                              </m:r>
                            </m:sub>
                          </m:sSub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</m:sSup>
                    </m:oMath>
                  </m:oMathPara>
                </a14:m>
                <a:br>
                  <a:rPr lang="it-IT" sz="2000" dirty="0"/>
                </a:br>
                <a14:m>
                  <m:oMath xmlns:m="http://schemas.openxmlformats.org/officeDocument/2006/math">
                    <m:r>
                      <m:rPr>
                        <m:nor/>
                      </m:rPr>
                      <a:rPr lang="it-IT" sz="2000" b="0" i="0" smtClean="0">
                        <a:latin typeface="Cambria Math" panose="02040503050406030204" pitchFamily="18" charset="0"/>
                      </a:rPr>
                      <m:t>such</m:t>
                    </m:r>
                    <m:r>
                      <m:rPr>
                        <m:nor/>
                      </m:rPr>
                      <a:rPr lang="it-IT" sz="20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it-IT" sz="2000" b="0" i="0" smtClean="0">
                        <a:latin typeface="Cambria Math" panose="02040503050406030204" pitchFamily="18" charset="0"/>
                      </a:rPr>
                      <m:t>that</m:t>
                    </m:r>
                    <m:r>
                      <m:rPr>
                        <m:nor/>
                      </m:rPr>
                      <a:rPr lang="it-IT" sz="20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it-IT" sz="2000" b="0" i="0" smtClean="0">
                        <a:latin typeface="Cambria Math" panose="02040503050406030204" pitchFamily="18" charset="0"/>
                      </a:rPr>
                      <m:t>minimizes</m:t>
                    </m:r>
                  </m:oMath>
                </a14:m>
                <a:r>
                  <a:rPr lang="it-IT" sz="2000" dirty="0"/>
                  <a:t> </a:t>
                </a:r>
                <a:br>
                  <a:rPr lang="it-IT" sz="2000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  <m:sup/>
                            <m:e>
                              <m:d>
                                <m:dPr>
                                  <m:ctrlPr>
                                    <a:rPr lang="it-IT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it-IT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func>
                                        <m:funcPr>
                                          <m:ctrlPr>
                                            <a:rPr lang="it-IT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it-IT" sz="2000" b="0" i="0" smtClean="0">
                                              <a:latin typeface="Cambria Math" panose="02040503050406030204" pitchFamily="18" charset="0"/>
                                            </a:rPr>
                                            <m:t>tanh</m:t>
                                          </m:r>
                                        </m:fName>
                                        <m:e>
                                          <m:sSub>
                                            <m:sSubPr>
                                              <m:ctrlPr>
                                                <a:rPr lang="it-IT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d>
                                                <m:dPr>
                                                  <m:ctrlPr>
                                                    <a:rPr lang="it-IT" sz="20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it-IT" sz="20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𝜖</m:t>
                                                  </m:r>
                                                  <m:r>
                                                    <a:rPr lang="it-IT" sz="20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𝑉</m:t>
                                                  </m:r>
                                                  <m:sSup>
                                                    <m:sSupPr>
                                                      <m:ctrlPr>
                                                        <a:rPr lang="it-IT" sz="20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pPr>
                                                    <m:e>
                                                      <m:r>
                                                        <a:rPr lang="it-IT" sz="20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𝑊</m:t>
                                                      </m:r>
                                                    </m:e>
                                                    <m:sup>
                                                      <m:r>
                                                        <a:rPr lang="it-IT" sz="20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𝑇</m:t>
                                                      </m:r>
                                                    </m:sup>
                                                  </m:sSup>
                                                </m:e>
                                              </m:d>
                                            </m:e>
                                            <m:sub>
                                              <m:r>
                                                <a:rPr lang="it-IT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𝑖𝑗</m:t>
                                              </m:r>
                                            </m:sub>
                                          </m:sSub>
                                        </m:e>
                                      </m:func>
                                      <m:r>
                                        <a:rPr lang="it-IT" sz="20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̃"/>
                                          <m:ctrlPr>
                                            <a:rPr lang="it-IT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it-IT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𝐵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it-IT" sz="2000" b="0" i="1" smtClean="0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e>
                        <m:sup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begChr m:val="|"/>
                          <m:endChr m:val="|"/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̃"/>
                                  <m:ctrlPr>
                                    <a:rPr lang="it-IT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it-IT" sz="2000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</m:acc>
                            </m:e>
                            <m:sub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it-IT" sz="2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43E085D-2B00-C95B-0B53-C753D70FF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9220" y="1761548"/>
                <a:ext cx="5958840" cy="185820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233FC09-65FE-CD2D-C548-FD83AC1B3A10}"/>
                  </a:ext>
                </a:extLst>
              </p:cNvPr>
              <p:cNvSpPr txBox="1"/>
              <p:nvPr/>
            </p:nvSpPr>
            <p:spPr>
              <a:xfrm>
                <a:off x="167639" y="1368028"/>
                <a:ext cx="898397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it-IT" dirty="0"/>
                  <a:t>Let us define </a:t>
                </a:r>
                <a:r>
                  <a:rPr lang="it-IT" b="1" dirty="0"/>
                  <a:t>a family of optimization problems, indexed by a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</m:oMath>
                </a14:m>
                <a:endParaRPr lang="it-IT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233FC09-65FE-CD2D-C548-FD83AC1B3A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39" y="1368028"/>
                <a:ext cx="8983979" cy="369332"/>
              </a:xfrm>
              <a:prstGeom prst="rect">
                <a:avLst/>
              </a:prstGeom>
              <a:blipFill>
                <a:blip r:embed="rId4"/>
                <a:stretch>
                  <a:fillRect l="-543" t="-8197" b="-2459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1ECA895C-F6AB-0BF8-433E-ED906C790040}"/>
              </a:ext>
            </a:extLst>
          </p:cNvPr>
          <p:cNvSpPr txBox="1"/>
          <p:nvPr/>
        </p:nvSpPr>
        <p:spPr>
          <a:xfrm>
            <a:off x="80009" y="3756887"/>
            <a:ext cx="89839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Paired with the following </a:t>
            </a:r>
            <a:r>
              <a:rPr lang="it-IT" b="1" dirty="0"/>
              <a:t>numerical scheme</a:t>
            </a:r>
            <a:r>
              <a:rPr lang="it-IT" dirty="0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D0B9F8E-AACD-9C3C-EED1-67FCB5CF40FD}"/>
                  </a:ext>
                </a:extLst>
              </p:cNvPr>
              <p:cNvSpPr txBox="1"/>
              <p:nvPr/>
            </p:nvSpPr>
            <p:spPr>
              <a:xfrm>
                <a:off x="2331720" y="4263357"/>
                <a:ext cx="5166360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←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𝑟𝑎𝑛𝑑𝑜𝑚𝐼𝑛𝑖𝑡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()</m:t>
                    </m:r>
                  </m:oMath>
                </a14:m>
                <a:r>
                  <a:rPr lang="it-IT" b="1" i="0" dirty="0">
                    <a:latin typeface="Cambria Math" panose="02040503050406030204" pitchFamily="18" charset="0"/>
                  </a:rPr>
                  <a:t> </a:t>
                </a:r>
                <a:br>
                  <a:rPr lang="it-IT" b="1" i="0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m:rPr>
                        <m:nor/>
                      </m:rPr>
                      <a:rPr lang="it-IT" b="1" i="0" smtClean="0">
                        <a:latin typeface="Cambria Math" panose="02040503050406030204" pitchFamily="18" charset="0"/>
                      </a:rPr>
                      <m:t>until</m:t>
                    </m:r>
                    <m:r>
                      <a:rPr lang="it-IT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it-IT" b="0" i="0" smtClean="0">
                        <a:latin typeface="Cambria Math" panose="02040503050406030204" pitchFamily="18" charset="0"/>
                      </a:rPr>
                      <m:t>convergence</m:t>
                    </m:r>
                    <m:r>
                      <m:rPr>
                        <m:nor/>
                      </m:rPr>
                      <a:rPr lang="it-IT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it-IT" b="1" i="0" smtClean="0">
                        <a:latin typeface="Cambria Math" panose="02040503050406030204" pitchFamily="18" charset="0"/>
                      </a:rPr>
                      <m:t>over</m:t>
                    </m:r>
                    <m:r>
                      <m:rPr>
                        <m:nor/>
                      </m:rPr>
                      <a:rPr lang="it-IT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it-IT" b="0" i="0" smtClean="0">
                        <a:latin typeface="Cambria Math" panose="02040503050406030204" pitchFamily="18" charset="0"/>
                      </a:rPr>
                      <m:t>k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∈[0, ∞]</m:t>
                    </m:r>
                  </m:oMath>
                </a14:m>
                <a:r>
                  <a:rPr lang="it-IT" dirty="0"/>
                  <a:t>  </a:t>
                </a:r>
                <a:br>
                  <a:rPr lang="it-IT" dirty="0"/>
                </a:br>
                <a:r>
                  <a:rPr lang="it-IT" dirty="0"/>
                  <a:t>     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←</m:t>
                    </m:r>
                    <m:d>
                      <m:d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</m:d>
                    <m:r>
                      <a:rPr lang="it-IT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it-IT" dirty="0"/>
                  <a:t> </a:t>
                </a:r>
                <a:br>
                  <a:rPr lang="it-IT" dirty="0"/>
                </a:br>
                <a:r>
                  <a:rPr lang="it-IT" dirty="0"/>
                  <a:t>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it-IT" b="0" i="0" smtClean="0"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it-IT" b="0" i="0" smtClean="0">
                            <a:latin typeface="Cambria Math" panose="02040503050406030204" pitchFamily="18" charset="0"/>
                          </a:rPr>
                          <m:t>k</m:t>
                        </m:r>
                        <m:r>
                          <a:rPr lang="it-IT" b="0" i="0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it-IT" b="0" i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it-IT" b="0" i="0" smtClean="0"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it-IT" b="0" i="0" smtClean="0">
                            <a:latin typeface="Cambria Math" panose="02040503050406030204" pitchFamily="18" charset="0"/>
                          </a:rPr>
                          <m:t>k</m:t>
                        </m:r>
                        <m:r>
                          <a:rPr lang="it-IT" b="0" i="0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←</m:t>
                    </m:r>
                    <m:r>
                      <m:rPr>
                        <m:nor/>
                      </m:rPr>
                      <a:rPr lang="it-IT" b="1" i="0" smtClean="0">
                        <a:latin typeface="Cambria Math" panose="02040503050406030204" pitchFamily="18" charset="0"/>
                      </a:rPr>
                      <m:t>solve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𝑜𝑝𝑡𝑃𝑟𝑜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it-IT" b="1" i="0" smtClean="0">
                        <a:latin typeface="Cambria Math" panose="02040503050406030204" pitchFamily="18" charset="0"/>
                      </a:rPr>
                      <m:t>from</m:t>
                    </m:r>
                    <m:r>
                      <m:rPr>
                        <m:nor/>
                      </m:rPr>
                      <a:rPr lang="it-IT" b="1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it-IT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dirty="0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it-IT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it-IT" b="0" i="1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it-IT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dirty="0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it-IT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it-IT" dirty="0"/>
              </a:p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it-IT" b="1" i="0" smtClean="0">
                        <a:latin typeface="Cambria Math" panose="02040503050406030204" pitchFamily="18" charset="0"/>
                      </a:rPr>
                      <m:t>return</m:t>
                    </m:r>
                    <m:r>
                      <a:rPr lang="it-IT" b="1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it-IT" dirty="0"/>
                  <a:t> 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D0B9F8E-AACD-9C3C-EED1-67FCB5CF40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1720" y="4263357"/>
                <a:ext cx="5166360" cy="147732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ight Brace 9">
            <a:extLst>
              <a:ext uri="{FF2B5EF4-FFF2-40B4-BE49-F238E27FC236}">
                <a16:creationId xmlns:a16="http://schemas.microsoft.com/office/drawing/2014/main" id="{DA278599-5D3A-BE57-616C-C7BF6C336FE9}"/>
              </a:ext>
            </a:extLst>
          </p:cNvPr>
          <p:cNvSpPr/>
          <p:nvPr/>
        </p:nvSpPr>
        <p:spPr>
          <a:xfrm rot="5400000">
            <a:off x="5273414" y="4137424"/>
            <a:ext cx="250711" cy="2705100"/>
          </a:xfrm>
          <a:prstGeom prst="rightBrace">
            <a:avLst>
              <a:gd name="adj1" fmla="val 31060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647FE3-75A0-F081-5A18-2C6BA1F0C429}"/>
              </a:ext>
            </a:extLst>
          </p:cNvPr>
          <p:cNvSpPr txBox="1"/>
          <p:nvPr/>
        </p:nvSpPr>
        <p:spPr>
          <a:xfrm>
            <a:off x="4343861" y="5556019"/>
            <a:ext cx="45186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i="1" dirty="0"/>
              <a:t>Implemented as a single gradient descent step</a:t>
            </a:r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F737B8FE-EE15-1890-F617-90A5269F57B0}"/>
              </a:ext>
            </a:extLst>
          </p:cNvPr>
          <p:cNvSpPr/>
          <p:nvPr/>
        </p:nvSpPr>
        <p:spPr>
          <a:xfrm rot="10800000">
            <a:off x="1938912" y="1874497"/>
            <a:ext cx="250711" cy="1745251"/>
          </a:xfrm>
          <a:prstGeom prst="rightBrace">
            <a:avLst>
              <a:gd name="adj1" fmla="val 31060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F7C2407-DA4A-704D-EF6F-B33E8562C52C}"/>
                  </a:ext>
                </a:extLst>
              </p:cNvPr>
              <p:cNvSpPr txBox="1"/>
              <p:nvPr/>
            </p:nvSpPr>
            <p:spPr>
              <a:xfrm>
                <a:off x="736856" y="2509107"/>
                <a:ext cx="120205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𝑜𝑝𝑡𝑃𝑟𝑜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F7C2407-DA4A-704D-EF6F-B33E8562C5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856" y="2509107"/>
                <a:ext cx="1202055" cy="369332"/>
              </a:xfrm>
              <a:prstGeom prst="rect">
                <a:avLst/>
              </a:prstGeom>
              <a:blipFill>
                <a:blip r:embed="rId6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337650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62F3D21-DEBB-1F9C-974C-2D41C11FC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478" y="240092"/>
            <a:ext cx="8581043" cy="840400"/>
          </a:xfrm>
        </p:spPr>
        <p:txBody>
          <a:bodyPr>
            <a:normAutofit/>
          </a:bodyPr>
          <a:lstStyle/>
          <a:p>
            <a:r>
              <a:rPr lang="it-IT" sz="3600" dirty="0"/>
              <a:t>A greedy numerical scheme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0FCEC5B-80BC-DE91-4F5D-F19CD6269A5A}"/>
              </a:ext>
            </a:extLst>
          </p:cNvPr>
          <p:cNvSpPr/>
          <p:nvPr/>
        </p:nvSpPr>
        <p:spPr>
          <a:xfrm>
            <a:off x="167640" y="6316980"/>
            <a:ext cx="3154680" cy="40185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233FC09-65FE-CD2D-C548-FD83AC1B3A10}"/>
              </a:ext>
            </a:extLst>
          </p:cNvPr>
          <p:cNvSpPr txBox="1"/>
          <p:nvPr/>
        </p:nvSpPr>
        <p:spPr>
          <a:xfrm>
            <a:off x="167639" y="1368028"/>
            <a:ext cx="89839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Ok... </a:t>
            </a:r>
            <a:r>
              <a:rPr lang="it-IT"/>
              <a:t>But </a:t>
            </a:r>
            <a:r>
              <a:rPr lang="it-IT" b="1"/>
              <a:t>why should it work? </a:t>
            </a:r>
            <a:r>
              <a:rPr lang="it-IT" b="1" dirty="0"/>
              <a:t>What is the Heuristics?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D0B9F8E-AACD-9C3C-EED1-67FCB5CF40FD}"/>
                  </a:ext>
                </a:extLst>
              </p:cNvPr>
              <p:cNvSpPr txBox="1"/>
              <p:nvPr/>
            </p:nvSpPr>
            <p:spPr>
              <a:xfrm>
                <a:off x="2567940" y="1892974"/>
                <a:ext cx="5166360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←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𝑟𝑎𝑛𝑑𝑜𝑚𝐼𝑛𝑖𝑡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()</m:t>
                    </m:r>
                  </m:oMath>
                </a14:m>
                <a:r>
                  <a:rPr lang="it-IT" b="1" i="0" dirty="0">
                    <a:latin typeface="Cambria Math" panose="02040503050406030204" pitchFamily="18" charset="0"/>
                  </a:rPr>
                  <a:t> </a:t>
                </a:r>
                <a:br>
                  <a:rPr lang="it-IT" b="1" i="0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m:rPr>
                        <m:nor/>
                      </m:rPr>
                      <a:rPr lang="it-IT" b="1" i="0" smtClean="0">
                        <a:latin typeface="Cambria Math" panose="02040503050406030204" pitchFamily="18" charset="0"/>
                      </a:rPr>
                      <m:t>until</m:t>
                    </m:r>
                    <m:r>
                      <a:rPr lang="it-IT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it-IT" b="0" i="0" smtClean="0">
                        <a:latin typeface="Cambria Math" panose="02040503050406030204" pitchFamily="18" charset="0"/>
                      </a:rPr>
                      <m:t>convergence</m:t>
                    </m:r>
                    <m:r>
                      <m:rPr>
                        <m:nor/>
                      </m:rPr>
                      <a:rPr lang="it-IT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it-IT" b="1" i="0" smtClean="0">
                        <a:latin typeface="Cambria Math" panose="02040503050406030204" pitchFamily="18" charset="0"/>
                      </a:rPr>
                      <m:t>over</m:t>
                    </m:r>
                    <m:r>
                      <m:rPr>
                        <m:nor/>
                      </m:rPr>
                      <a:rPr lang="it-IT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it-IT" b="0" i="0" smtClean="0">
                        <a:latin typeface="Cambria Math" panose="02040503050406030204" pitchFamily="18" charset="0"/>
                      </a:rPr>
                      <m:t>k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∈[0, ∞]</m:t>
                    </m:r>
                  </m:oMath>
                </a14:m>
                <a:r>
                  <a:rPr lang="it-IT" dirty="0"/>
                  <a:t>  </a:t>
                </a:r>
                <a:br>
                  <a:rPr lang="it-IT" dirty="0"/>
                </a:br>
                <a:r>
                  <a:rPr lang="it-IT" dirty="0"/>
                  <a:t>     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←</m:t>
                    </m:r>
                    <m:d>
                      <m:d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</m:d>
                    <m:r>
                      <a:rPr lang="it-IT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it-IT" dirty="0"/>
                  <a:t> </a:t>
                </a:r>
                <a:br>
                  <a:rPr lang="it-IT" dirty="0"/>
                </a:br>
                <a:r>
                  <a:rPr lang="it-IT" dirty="0"/>
                  <a:t>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it-IT" b="0" i="0" smtClean="0"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it-IT" b="0" i="0" smtClean="0">
                            <a:latin typeface="Cambria Math" panose="02040503050406030204" pitchFamily="18" charset="0"/>
                          </a:rPr>
                          <m:t>k</m:t>
                        </m:r>
                        <m:r>
                          <a:rPr lang="it-IT" b="0" i="0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it-IT" b="0" i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it-IT" b="0" i="0" smtClean="0"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it-IT" b="0" i="0" smtClean="0">
                            <a:latin typeface="Cambria Math" panose="02040503050406030204" pitchFamily="18" charset="0"/>
                          </a:rPr>
                          <m:t>k</m:t>
                        </m:r>
                        <m:r>
                          <a:rPr lang="it-IT" b="0" i="0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←</m:t>
                    </m:r>
                    <m:r>
                      <m:rPr>
                        <m:nor/>
                      </m:rPr>
                      <a:rPr lang="it-IT" b="1" i="0" smtClean="0">
                        <a:latin typeface="Cambria Math" panose="02040503050406030204" pitchFamily="18" charset="0"/>
                      </a:rPr>
                      <m:t>solve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𝑜𝑝𝑡𝑃𝑟𝑜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it-IT" b="1" i="0" smtClean="0">
                        <a:latin typeface="Cambria Math" panose="02040503050406030204" pitchFamily="18" charset="0"/>
                      </a:rPr>
                      <m:t>from</m:t>
                    </m:r>
                    <m:r>
                      <m:rPr>
                        <m:nor/>
                      </m:rPr>
                      <a:rPr lang="it-IT" b="1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it-IT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dirty="0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it-IT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it-IT" b="0" i="1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it-IT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dirty="0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it-IT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it-IT" dirty="0"/>
              </a:p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it-IT" b="1" i="0" smtClean="0">
                        <a:latin typeface="Cambria Math" panose="02040503050406030204" pitchFamily="18" charset="0"/>
                      </a:rPr>
                      <m:t>return</m:t>
                    </m:r>
                    <m:r>
                      <a:rPr lang="it-IT" b="1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it-IT" dirty="0"/>
                  <a:t> 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D0B9F8E-AACD-9C3C-EED1-67FCB5CF40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7940" y="1892974"/>
                <a:ext cx="5166360" cy="147732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78AB249-FEBB-5EDF-48CB-2A7D992916F5}"/>
                  </a:ext>
                </a:extLst>
              </p:cNvPr>
              <p:cNvSpPr txBox="1"/>
              <p:nvPr/>
            </p:nvSpPr>
            <p:spPr>
              <a:xfrm>
                <a:off x="281477" y="3477935"/>
                <a:ext cx="4745619" cy="25853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b="1" dirty="0"/>
                  <a:t>Greedy Heuristics : </a:t>
                </a:r>
                <a:r>
                  <a:rPr lang="it-IT" dirty="0"/>
                  <a:t>Information packets , if the «uncertainity» region in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it-IT" b="0" i="0" smtClean="0">
                            <a:latin typeface="Cambria Math" panose="02040503050406030204" pitchFamily="18" charset="0"/>
                          </a:rPr>
                          <m:t>tanh</m:t>
                        </m:r>
                      </m:fName>
                      <m:e>
                        <m:d>
                          <m:d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⋅</m:t>
                            </m:r>
                          </m:e>
                        </m:d>
                      </m:e>
                    </m:func>
                  </m:oMath>
                </a14:m>
                <a:r>
                  <a:rPr lang="it-IT" b="1" dirty="0"/>
                  <a:t> </a:t>
                </a:r>
                <a:r>
                  <a:rPr lang="it-IT" dirty="0"/>
                  <a:t>is larger, can move in it for longer time before moving to «high certainity» regions where the gradient is lower and they risk to get stuck. Parameter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b="1" dirty="0"/>
                  <a:t> </a:t>
                </a:r>
                <a:r>
                  <a:rPr lang="it-IT" dirty="0"/>
                  <a:t>models, in some sense, the «self-esteem» of the classifier, so when it is low only information packets that are very likely to be in «flatten» regions are moved there</a:t>
                </a:r>
                <a:endParaRPr lang="it-IT" b="1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78AB249-FEBB-5EDF-48CB-2A7D992916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477" y="3477935"/>
                <a:ext cx="4745619" cy="2585323"/>
              </a:xfrm>
              <a:prstGeom prst="rect">
                <a:avLst/>
              </a:prstGeom>
              <a:blipFill>
                <a:blip r:embed="rId4"/>
                <a:stretch>
                  <a:fillRect l="-1027" t="-1415" r="-770" b="-283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5FC624DE-5493-3898-133B-02384E0BEA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2" y="3487699"/>
            <a:ext cx="3493772" cy="2540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6D1DE69E-3D66-CD22-7259-13D2ECF2B169}"/>
              </a:ext>
            </a:extLst>
          </p:cNvPr>
          <p:cNvGrpSpPr/>
          <p:nvPr/>
        </p:nvGrpSpPr>
        <p:grpSpPr>
          <a:xfrm>
            <a:off x="6046160" y="4607296"/>
            <a:ext cx="1904421" cy="119828"/>
            <a:chOff x="5911619" y="5064761"/>
            <a:chExt cx="939800" cy="111760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2C0B4D5-9CF0-5C5C-3DA7-014ED8F9B22F}"/>
                </a:ext>
              </a:extLst>
            </p:cNvPr>
            <p:cNvCxnSpPr>
              <a:cxnSpLocks/>
            </p:cNvCxnSpPr>
            <p:nvPr/>
          </p:nvCxnSpPr>
          <p:spPr>
            <a:xfrm>
              <a:off x="5911619" y="5120641"/>
              <a:ext cx="939800" cy="0"/>
            </a:xfrm>
            <a:prstGeom prst="line">
              <a:avLst/>
            </a:prstGeom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AD2FFEFD-3C0D-EC57-2EA2-579AD61A037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914159" y="5064761"/>
              <a:ext cx="1039" cy="111760"/>
            </a:xfrm>
            <a:prstGeom prst="line">
              <a:avLst/>
            </a:prstGeom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E3CCD9A-E480-AFE1-38F1-DDB6BA01709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850380" y="5064761"/>
              <a:ext cx="1039" cy="111760"/>
            </a:xfrm>
            <a:prstGeom prst="line">
              <a:avLst/>
            </a:prstGeom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EC7D929-C674-18D5-4D0B-0F5DF4AEAA34}"/>
              </a:ext>
            </a:extLst>
          </p:cNvPr>
          <p:cNvGrpSpPr/>
          <p:nvPr/>
        </p:nvGrpSpPr>
        <p:grpSpPr>
          <a:xfrm>
            <a:off x="6459813" y="4549813"/>
            <a:ext cx="939800" cy="111760"/>
            <a:chOff x="6521219" y="5486499"/>
            <a:chExt cx="939800" cy="111760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BA62F66-CFFB-8465-D703-F839481054C8}"/>
                </a:ext>
              </a:extLst>
            </p:cNvPr>
            <p:cNvCxnSpPr>
              <a:cxnSpLocks/>
            </p:cNvCxnSpPr>
            <p:nvPr/>
          </p:nvCxnSpPr>
          <p:spPr>
            <a:xfrm>
              <a:off x="6521219" y="5542379"/>
              <a:ext cx="9398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E159F87A-6D73-F930-6301-1E11A4CC2E4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523759" y="5486499"/>
              <a:ext cx="1039" cy="11176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53E500A-F5B8-603A-BBCD-846967FE391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459980" y="5486499"/>
              <a:ext cx="1039" cy="11176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132156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62F3D21-DEBB-1F9C-974C-2D41C11FC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478" y="240092"/>
            <a:ext cx="8581043" cy="840400"/>
          </a:xfrm>
        </p:spPr>
        <p:txBody>
          <a:bodyPr>
            <a:normAutofit/>
          </a:bodyPr>
          <a:lstStyle/>
          <a:p>
            <a:r>
              <a:rPr lang="it-IT" sz="3600" dirty="0"/>
              <a:t>Some metrics...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0FCEC5B-80BC-DE91-4F5D-F19CD6269A5A}"/>
              </a:ext>
            </a:extLst>
          </p:cNvPr>
          <p:cNvSpPr/>
          <p:nvPr/>
        </p:nvSpPr>
        <p:spPr>
          <a:xfrm>
            <a:off x="167640" y="6316980"/>
            <a:ext cx="3154680" cy="40185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09B802D-26D9-1EF9-6AAF-CD19757BEC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0253" y="1503223"/>
            <a:ext cx="4905375" cy="4391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51960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62F3D21-DEBB-1F9C-974C-2D41C11FC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478" y="240092"/>
            <a:ext cx="8581043" cy="840400"/>
          </a:xfrm>
        </p:spPr>
        <p:txBody>
          <a:bodyPr>
            <a:normAutofit/>
          </a:bodyPr>
          <a:lstStyle/>
          <a:p>
            <a:r>
              <a:rPr lang="it-IT" sz="2800" dirty="0"/>
              <a:t>Embedding visualization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0FCEC5B-80BC-DE91-4F5D-F19CD6269A5A}"/>
              </a:ext>
            </a:extLst>
          </p:cNvPr>
          <p:cNvSpPr/>
          <p:nvPr/>
        </p:nvSpPr>
        <p:spPr>
          <a:xfrm>
            <a:off x="167640" y="6316980"/>
            <a:ext cx="3154680" cy="40185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CB89D4C-90AC-810B-7C59-E6696FC74EA2}"/>
              </a:ext>
            </a:extLst>
          </p:cNvPr>
          <p:cNvGrpSpPr/>
          <p:nvPr/>
        </p:nvGrpSpPr>
        <p:grpSpPr>
          <a:xfrm>
            <a:off x="2202180" y="1328720"/>
            <a:ext cx="4534522" cy="4740031"/>
            <a:chOff x="6177021" y="1275961"/>
            <a:chExt cx="4534522" cy="4740031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7F4D1E61-139E-0450-E053-02E1C3AC99D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7021" y="1275961"/>
              <a:ext cx="4534522" cy="22672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ABC625CB-1399-2C6C-BFFA-2329AC3B22F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7021" y="3748730"/>
              <a:ext cx="4534522" cy="22672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DBA3A63-6A61-6675-E347-F199127BEA25}"/>
                  </a:ext>
                </a:extLst>
              </p:cNvPr>
              <p:cNvSpPr txBox="1"/>
              <p:nvPr/>
            </p:nvSpPr>
            <p:spPr>
              <a:xfrm>
                <a:off x="5713601" y="3030903"/>
                <a:ext cx="84908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DBA3A63-6A61-6675-E347-F199127BEA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3601" y="3030903"/>
                <a:ext cx="849086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66A8365-D7BD-C4F2-9CC3-B4E29913EEEB}"/>
                  </a:ext>
                </a:extLst>
              </p:cNvPr>
              <p:cNvSpPr txBox="1"/>
              <p:nvPr/>
            </p:nvSpPr>
            <p:spPr>
              <a:xfrm>
                <a:off x="5735529" y="5529280"/>
                <a:ext cx="84908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66A8365-D7BD-C4F2-9CC3-B4E29913EE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5529" y="5529280"/>
                <a:ext cx="849086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6D18BDE-2C06-FCC1-9923-9F2B50BDB551}"/>
                  </a:ext>
                </a:extLst>
              </p:cNvPr>
              <p:cNvSpPr txBox="1"/>
              <p:nvPr/>
            </p:nvSpPr>
            <p:spPr>
              <a:xfrm>
                <a:off x="2473234" y="5497014"/>
                <a:ext cx="84908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6D18BDE-2C06-FCC1-9923-9F2B50BDB5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3234" y="5497014"/>
                <a:ext cx="849086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7D4A20A-0D1A-F002-E1AA-6BACCF0ECC66}"/>
                  </a:ext>
                </a:extLst>
              </p:cNvPr>
              <p:cNvSpPr txBox="1"/>
              <p:nvPr/>
            </p:nvSpPr>
            <p:spPr>
              <a:xfrm>
                <a:off x="2473234" y="3030903"/>
                <a:ext cx="84908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7D4A20A-0D1A-F002-E1AA-6BACCF0ECC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3234" y="3030903"/>
                <a:ext cx="849086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3F89605-3032-FBF4-BAD8-E5DEB4FD6AE5}"/>
                  </a:ext>
                </a:extLst>
              </p:cNvPr>
              <p:cNvSpPr txBox="1"/>
              <p:nvPr/>
            </p:nvSpPr>
            <p:spPr>
              <a:xfrm>
                <a:off x="6461449" y="1884953"/>
                <a:ext cx="1390261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=5⋅</m:t>
                      </m:r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−3</m:t>
                          </m:r>
                        </m:sup>
                      </m:sSup>
                    </m:oMath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=5⋅</m:t>
                      </m:r>
                      <m:sSup>
                        <m:sSup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−3</m:t>
                          </m:r>
                        </m:sup>
                      </m:sSup>
                    </m:oMath>
                  </m:oMathPara>
                </a14:m>
                <a:endParaRPr lang="it-IT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=2 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3F89605-3032-FBF4-BAD8-E5DEB4FD6A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1449" y="1884953"/>
                <a:ext cx="1390261" cy="92333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815C55F-034B-41F5-1CB0-9165F67F5A16}"/>
                  </a:ext>
                </a:extLst>
              </p:cNvPr>
              <p:cNvSpPr txBox="1"/>
              <p:nvPr/>
            </p:nvSpPr>
            <p:spPr>
              <a:xfrm>
                <a:off x="968829" y="4494816"/>
                <a:ext cx="1390261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=5⋅</m:t>
                      </m:r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−3</m:t>
                          </m:r>
                        </m:sup>
                      </m:sSup>
                    </m:oMath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=5⋅</m:t>
                      </m:r>
                      <m:sSup>
                        <m:sSup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it-IT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=2 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815C55F-034B-41F5-1CB0-9165F67F5A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829" y="4494816"/>
                <a:ext cx="1390261" cy="92333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2F713E14-0BF2-4D2B-C55D-1D11E4FC7864}"/>
              </a:ext>
            </a:extLst>
          </p:cNvPr>
          <p:cNvSpPr txBox="1"/>
          <p:nvPr/>
        </p:nvSpPr>
        <p:spPr>
          <a:xfrm>
            <a:off x="167640" y="1791478"/>
            <a:ext cx="20345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Experimental results </a:t>
            </a:r>
            <a:r>
              <a:rPr lang="it-IT" dirty="0"/>
              <a:t>seem to validate the proposed heuristics</a:t>
            </a:r>
            <a:endParaRPr lang="it-IT" b="1" dirty="0"/>
          </a:p>
        </p:txBody>
      </p:sp>
    </p:spTree>
    <p:extLst>
      <p:ext uri="{BB962C8B-B14F-4D97-AF65-F5344CB8AC3E}">
        <p14:creationId xmlns:p14="http://schemas.microsoft.com/office/powerpoint/2010/main" val="31284065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62F3D21-DEBB-1F9C-974C-2D41C11FC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478" y="240092"/>
            <a:ext cx="8581043" cy="840400"/>
          </a:xfrm>
        </p:spPr>
        <p:txBody>
          <a:bodyPr>
            <a:normAutofit/>
          </a:bodyPr>
          <a:lstStyle/>
          <a:p>
            <a:r>
              <a:rPr lang="it-IT" sz="2800" dirty="0"/>
              <a:t>Proof of concept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0FCEC5B-80BC-DE91-4F5D-F19CD6269A5A}"/>
              </a:ext>
            </a:extLst>
          </p:cNvPr>
          <p:cNvSpPr/>
          <p:nvPr/>
        </p:nvSpPr>
        <p:spPr>
          <a:xfrm>
            <a:off x="167640" y="6316980"/>
            <a:ext cx="3154680" cy="40185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030BD1EB-1253-E1FE-C99D-37AAE3C2CB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7379" y="1335191"/>
            <a:ext cx="5362964" cy="2969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B86FF19-6981-B587-94F5-6E7C8C9C966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837" b="30357"/>
          <a:stretch/>
        </p:blipFill>
        <p:spPr>
          <a:xfrm>
            <a:off x="83975" y="4294735"/>
            <a:ext cx="8976049" cy="1840863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DA72C696-D15B-9B1B-AFE7-05DBF47E5075}"/>
              </a:ext>
            </a:extLst>
          </p:cNvPr>
          <p:cNvSpPr/>
          <p:nvPr/>
        </p:nvSpPr>
        <p:spPr>
          <a:xfrm rot="20705918">
            <a:off x="3098940" y="3060844"/>
            <a:ext cx="2446020" cy="676056"/>
          </a:xfrm>
          <a:prstGeom prst="ellipse">
            <a:avLst/>
          </a:prstGeom>
          <a:noFill/>
          <a:ln>
            <a:prstDash val="sys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DC50220-088A-8A58-4396-61717869DC38}"/>
              </a:ext>
            </a:extLst>
          </p:cNvPr>
          <p:cNvSpPr/>
          <p:nvPr/>
        </p:nvSpPr>
        <p:spPr>
          <a:xfrm rot="6957423">
            <a:off x="4481553" y="3204052"/>
            <a:ext cx="1262300" cy="510458"/>
          </a:xfrm>
          <a:prstGeom prst="ellipse">
            <a:avLst/>
          </a:prstGeom>
          <a:noFill/>
          <a:ln>
            <a:prstDash val="sys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919349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8" descr="Blue Virus With Tentacles transparent PNG - StickPNG">
            <a:extLst>
              <a:ext uri="{FF2B5EF4-FFF2-40B4-BE49-F238E27FC236}">
                <a16:creationId xmlns:a16="http://schemas.microsoft.com/office/drawing/2014/main" id="{C3CC77B6-1457-4A8D-4059-EAB5CC23DF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7982" y="2426553"/>
            <a:ext cx="1257113" cy="1257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C6A7F529-2F2D-D02E-161C-03C66B8EE8A7}"/>
              </a:ext>
            </a:extLst>
          </p:cNvPr>
          <p:cNvSpPr/>
          <p:nvPr/>
        </p:nvSpPr>
        <p:spPr>
          <a:xfrm>
            <a:off x="2745059" y="2969805"/>
            <a:ext cx="3890865" cy="1704197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  <a:lin ang="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3600" b="1" i="1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endParaRPr lang="it-IT" b="1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62F3D21-DEBB-1F9C-974C-2D41C11FC7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sz="3600" dirty="0"/>
              <a:t>Drug discovery as a quantitative problem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0FCEC5B-80BC-DE91-4F5D-F19CD6269A5A}"/>
              </a:ext>
            </a:extLst>
          </p:cNvPr>
          <p:cNvSpPr/>
          <p:nvPr/>
        </p:nvSpPr>
        <p:spPr>
          <a:xfrm>
            <a:off x="167640" y="6316980"/>
            <a:ext cx="3154680" cy="40185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869731-8391-6BD4-A41C-BF476BBCB69C}"/>
              </a:ext>
            </a:extLst>
          </p:cNvPr>
          <p:cNvSpPr txBox="1"/>
          <p:nvPr/>
        </p:nvSpPr>
        <p:spPr>
          <a:xfrm>
            <a:off x="260598" y="1424115"/>
            <a:ext cx="84908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(Computer aided) Drug discover can be seen as the process of using computation in order to discover </a:t>
            </a:r>
            <a:r>
              <a:rPr lang="it-IT" b="1" dirty="0"/>
              <a:t>previously unknown interaction </a:t>
            </a:r>
            <a:r>
              <a:rPr lang="it-IT" dirty="0"/>
              <a:t>between a certain set of </a:t>
            </a:r>
            <a:r>
              <a:rPr lang="it-IT" b="1" dirty="0"/>
              <a:t>diseases </a:t>
            </a:r>
            <a:r>
              <a:rPr lang="it-IT" dirty="0"/>
              <a:t>and a certain set of </a:t>
            </a:r>
            <a:r>
              <a:rPr lang="it-IT" b="1" dirty="0"/>
              <a:t>chemicals.</a:t>
            </a:r>
            <a:endParaRPr lang="it-IT" dirty="0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7284822E-598E-10F3-2197-A65265A859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507" y="3007758"/>
            <a:ext cx="3379540" cy="1351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Blue Virus With Tentacles transparent PNG - StickPNG">
            <a:extLst>
              <a:ext uri="{FF2B5EF4-FFF2-40B4-BE49-F238E27FC236}">
                <a16:creationId xmlns:a16="http://schemas.microsoft.com/office/drawing/2014/main" id="{A3DFA04D-AB2D-BBB1-DF6F-C07A4F0A66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0669" y="3005261"/>
            <a:ext cx="2014626" cy="2014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8" descr="Blue Virus With Tentacles transparent PNG - StickPNG">
            <a:extLst>
              <a:ext uri="{FF2B5EF4-FFF2-40B4-BE49-F238E27FC236}">
                <a16:creationId xmlns:a16="http://schemas.microsoft.com/office/drawing/2014/main" id="{F0B235D9-057F-EF73-A13D-1D9BF001DB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6538" y="3762774"/>
            <a:ext cx="1257113" cy="1257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Page 46 | Map Placeholder Images - Free Download on Freepik">
            <a:extLst>
              <a:ext uri="{FF2B5EF4-FFF2-40B4-BE49-F238E27FC236}">
                <a16:creationId xmlns:a16="http://schemas.microsoft.com/office/drawing/2014/main" id="{6D9118E2-892E-D4C0-46AA-663BF21A5D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186471" y="2794514"/>
            <a:ext cx="698241" cy="698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2026722-FACA-29FB-24BD-0DA96B319C93}"/>
              </a:ext>
            </a:extLst>
          </p:cNvPr>
          <p:cNvSpPr txBox="1"/>
          <p:nvPr/>
        </p:nvSpPr>
        <p:spPr>
          <a:xfrm>
            <a:off x="4030757" y="2537984"/>
            <a:ext cx="14557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dirty="0"/>
              <a:t>(we are here)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EDC138D-81AF-BC5B-C5AE-8C45E442D95D}"/>
              </a:ext>
            </a:extLst>
          </p:cNvPr>
          <p:cNvSpPr txBox="1"/>
          <p:nvPr/>
        </p:nvSpPr>
        <p:spPr>
          <a:xfrm>
            <a:off x="167640" y="5208122"/>
            <a:ext cx="84908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i="1" dirty="0"/>
              <a:t>What is causing interaction </a:t>
            </a:r>
            <a:r>
              <a:rPr lang="it-IT" i="1" dirty="0"/>
              <a:t>between some diseases and some chemicals?</a:t>
            </a:r>
            <a:br>
              <a:rPr lang="it-IT" i="1" dirty="0"/>
            </a:br>
            <a:r>
              <a:rPr lang="it-IT" b="1" i="1" dirty="0"/>
              <a:t>How can we effectively exploit </a:t>
            </a:r>
            <a:r>
              <a:rPr lang="it-IT" i="1" dirty="0"/>
              <a:t>the information hidden in this interaction?</a:t>
            </a:r>
          </a:p>
        </p:txBody>
      </p:sp>
    </p:spTree>
    <p:extLst>
      <p:ext uri="{BB962C8B-B14F-4D97-AF65-F5344CB8AC3E}">
        <p14:creationId xmlns:p14="http://schemas.microsoft.com/office/powerpoint/2010/main" val="33836496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62F3D21-DEBB-1F9C-974C-2D41C11FC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478" y="240092"/>
            <a:ext cx="8581043" cy="840400"/>
          </a:xfrm>
        </p:spPr>
        <p:txBody>
          <a:bodyPr>
            <a:normAutofit/>
          </a:bodyPr>
          <a:lstStyle/>
          <a:p>
            <a:r>
              <a:rPr lang="it-IT" sz="2800" dirty="0"/>
              <a:t>Proof of concept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0FCEC5B-80BC-DE91-4F5D-F19CD6269A5A}"/>
              </a:ext>
            </a:extLst>
          </p:cNvPr>
          <p:cNvSpPr/>
          <p:nvPr/>
        </p:nvSpPr>
        <p:spPr>
          <a:xfrm>
            <a:off x="167640" y="6316980"/>
            <a:ext cx="3154680" cy="40185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BE3148-C3C4-020B-1D60-D7A72A2C26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478" y="2140695"/>
            <a:ext cx="4561649" cy="2612753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F1509F3D-516D-40F5-8D54-DF8688A975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1120" y="2122623"/>
            <a:ext cx="5410199" cy="2821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D26CE02C-4894-D1DA-D872-EC6CCEC4F5D0}"/>
              </a:ext>
            </a:extLst>
          </p:cNvPr>
          <p:cNvSpPr/>
          <p:nvPr/>
        </p:nvSpPr>
        <p:spPr>
          <a:xfrm rot="13480274">
            <a:off x="6261302" y="2476901"/>
            <a:ext cx="1517513" cy="510458"/>
          </a:xfrm>
          <a:prstGeom prst="ellipse">
            <a:avLst/>
          </a:prstGeom>
          <a:noFill/>
          <a:ln>
            <a:prstDash val="sys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691603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62F3D21-DEBB-1F9C-974C-2D41C11FC7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600" dirty="0"/>
              <a:t>Our Dataset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0FCEC5B-80BC-DE91-4F5D-F19CD6269A5A}"/>
              </a:ext>
            </a:extLst>
          </p:cNvPr>
          <p:cNvSpPr/>
          <p:nvPr/>
        </p:nvSpPr>
        <p:spPr>
          <a:xfrm>
            <a:off x="167640" y="6316980"/>
            <a:ext cx="3154680" cy="40185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DB4F7A-E06B-6984-16A1-7B35FC5C05C6}"/>
              </a:ext>
            </a:extLst>
          </p:cNvPr>
          <p:cNvSpPr txBox="1"/>
          <p:nvPr/>
        </p:nvSpPr>
        <p:spPr>
          <a:xfrm>
            <a:off x="3844058" y="2156159"/>
            <a:ext cx="529994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We focus on the bipartite network </a:t>
            </a:r>
            <a:r>
              <a:rPr lang="it-IT" b="1" dirty="0"/>
              <a:t>Disease-drug association network</a:t>
            </a:r>
            <a:r>
              <a:rPr lang="it-IT" dirty="0"/>
              <a:t>, hosted by </a:t>
            </a:r>
            <a:r>
              <a:rPr lang="it-IT" b="1" dirty="0"/>
              <a:t>SNAP </a:t>
            </a:r>
          </a:p>
          <a:p>
            <a:endParaRPr lang="it-IT" b="1" dirty="0"/>
          </a:p>
          <a:p>
            <a:r>
              <a:rPr lang="it-IT" dirty="0"/>
              <a:t>The dataset offers </a:t>
            </a:r>
            <a:r>
              <a:rPr lang="it-IT" b="1" dirty="0"/>
              <a:t>a representation of the interaction </a:t>
            </a:r>
            <a:r>
              <a:rPr lang="it-IT" dirty="0"/>
              <a:t>between diseases and chemicals, </a:t>
            </a:r>
            <a:r>
              <a:rPr lang="it-IT" b="1" dirty="0"/>
              <a:t>without providing any further information a part from the ids (and types) of the nodes</a:t>
            </a:r>
          </a:p>
          <a:p>
            <a:endParaRPr lang="it-IT" dirty="0"/>
          </a:p>
          <a:p>
            <a:r>
              <a:rPr lang="it-IT" b="1" dirty="0">
                <a:solidFill>
                  <a:srgbClr val="FF0000"/>
                </a:solidFill>
              </a:rPr>
              <a:t>We have to rely only on topology in order to extract knowledge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B087D8B-C36B-F02B-9BFE-30A225942965}"/>
              </a:ext>
            </a:extLst>
          </p:cNvPr>
          <p:cNvSpPr/>
          <p:nvPr/>
        </p:nvSpPr>
        <p:spPr>
          <a:xfrm>
            <a:off x="308221" y="1963793"/>
            <a:ext cx="3293395" cy="324705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D0A9B3-4B70-CE74-98D2-8947DD1962BE}"/>
              </a:ext>
            </a:extLst>
          </p:cNvPr>
          <p:cNvSpPr txBox="1"/>
          <p:nvPr/>
        </p:nvSpPr>
        <p:spPr>
          <a:xfrm>
            <a:off x="466377" y="5250032"/>
            <a:ext cx="33776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Reduced visualization of the network</a:t>
            </a:r>
          </a:p>
        </p:txBody>
      </p:sp>
    </p:spTree>
    <p:extLst>
      <p:ext uri="{BB962C8B-B14F-4D97-AF65-F5344CB8AC3E}">
        <p14:creationId xmlns:p14="http://schemas.microsoft.com/office/powerpoint/2010/main" val="4807720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62F3D21-DEBB-1F9C-974C-2D41C11FC7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600" dirty="0"/>
              <a:t>Our Dataset (some statistics...)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0FCEC5B-80BC-DE91-4F5D-F19CD6269A5A}"/>
              </a:ext>
            </a:extLst>
          </p:cNvPr>
          <p:cNvSpPr/>
          <p:nvPr/>
        </p:nvSpPr>
        <p:spPr>
          <a:xfrm>
            <a:off x="167640" y="6316980"/>
            <a:ext cx="3154680" cy="40185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B087D8B-C36B-F02B-9BFE-30A225942965}"/>
              </a:ext>
            </a:extLst>
          </p:cNvPr>
          <p:cNvSpPr/>
          <p:nvPr/>
        </p:nvSpPr>
        <p:spPr>
          <a:xfrm>
            <a:off x="662473" y="1717314"/>
            <a:ext cx="7604449" cy="291763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D0A9B3-4B70-CE74-98D2-8947DD1962BE}"/>
              </a:ext>
            </a:extLst>
          </p:cNvPr>
          <p:cNvSpPr txBox="1"/>
          <p:nvPr/>
        </p:nvSpPr>
        <p:spPr>
          <a:xfrm>
            <a:off x="4093850" y="4688171"/>
            <a:ext cx="9703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Statistics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897302-51F3-2E17-4D42-664939A4CBFF}"/>
              </a:ext>
            </a:extLst>
          </p:cNvPr>
          <p:cNvSpPr txBox="1"/>
          <p:nvPr/>
        </p:nvSpPr>
        <p:spPr>
          <a:xfrm>
            <a:off x="288521" y="1320770"/>
            <a:ext cx="84908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i="1" dirty="0"/>
              <a:t>Low density and lack of metadata make this problem </a:t>
            </a:r>
            <a:r>
              <a:rPr lang="it-IT" b="1" i="1" dirty="0"/>
              <a:t>inherently hard.</a:t>
            </a:r>
            <a:br>
              <a:rPr lang="it-IT" b="1" i="1" dirty="0"/>
            </a:br>
            <a:endParaRPr lang="it-IT" i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1F9B0C-3E5F-C31C-D0C8-CCAF9F277F85}"/>
              </a:ext>
            </a:extLst>
          </p:cNvPr>
          <p:cNvSpPr txBox="1"/>
          <p:nvPr/>
        </p:nvSpPr>
        <p:spPr>
          <a:xfrm>
            <a:off x="335174" y="5115117"/>
            <a:ext cx="87019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b="1" i="1" dirty="0"/>
              <a:t>The much higher probability for a link to not exists makes statistically challenging to infer the existence of a link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6708362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62F3D21-DEBB-1F9C-974C-2D41C11FC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521" y="27197"/>
            <a:ext cx="8581043" cy="840400"/>
          </a:xfrm>
        </p:spPr>
        <p:txBody>
          <a:bodyPr>
            <a:normAutofit fontScale="90000"/>
          </a:bodyPr>
          <a:lstStyle/>
          <a:p>
            <a:r>
              <a:rPr lang="it-IT" sz="3600" dirty="0"/>
              <a:t>An agnostic approach on topological similarity between Diseases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0FCEC5B-80BC-DE91-4F5D-F19CD6269A5A}"/>
              </a:ext>
            </a:extLst>
          </p:cNvPr>
          <p:cNvSpPr/>
          <p:nvPr/>
        </p:nvSpPr>
        <p:spPr>
          <a:xfrm>
            <a:off x="167640" y="6316980"/>
            <a:ext cx="3154680" cy="40185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06AF8C-E5B7-2250-0FF4-1DB0C1E6CDEC}"/>
              </a:ext>
            </a:extLst>
          </p:cNvPr>
          <p:cNvSpPr txBox="1"/>
          <p:nvPr/>
        </p:nvSpPr>
        <p:spPr>
          <a:xfrm>
            <a:off x="167640" y="1362269"/>
            <a:ext cx="87019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A first approach </a:t>
            </a:r>
            <a:r>
              <a:rPr lang="it-IT" dirty="0"/>
              <a:t>was based on inducing a metric of similarity between </a:t>
            </a:r>
            <a:r>
              <a:rPr lang="it-IT" b="1" dirty="0"/>
              <a:t>diseases </a:t>
            </a:r>
            <a:r>
              <a:rPr lang="it-IT" dirty="0"/>
              <a:t>and then using it to perform </a:t>
            </a:r>
            <a:r>
              <a:rPr lang="it-IT" b="1" dirty="0"/>
              <a:t>collaborative filtering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408009B-6856-8539-1DCD-D66A272BB074}"/>
                  </a:ext>
                </a:extLst>
              </p:cNvPr>
              <p:cNvSpPr txBox="1"/>
              <p:nvPr/>
            </p:nvSpPr>
            <p:spPr>
              <a:xfrm>
                <a:off x="0" y="2357875"/>
                <a:ext cx="91440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𝑎𝑏</m:t>
                          </m:r>
                        </m:sub>
                      </m:sSub>
                      <m:r>
                        <a:rPr lang="it-IT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it-IT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∩</m:t>
                          </m:r>
                          <m:sSub>
                            <m:sSubPr>
                              <m:ctrlP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</m:e>
                      </m:d>
                      <m:r>
                        <a:rPr lang="it-IT" sz="3200" b="0" i="1" smtClean="0">
                          <a:latin typeface="Cambria Math" panose="02040503050406030204" pitchFamily="18" charset="0"/>
                        </a:rPr>
                        <m:t>   ∀</m:t>
                      </m:r>
                      <m:r>
                        <a:rPr lang="it-IT" sz="32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it-IT" sz="32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it-IT" sz="32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it-IT" sz="3200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it-IT" sz="3200" b="0" i="1" smtClean="0">
                          <a:latin typeface="Cambria Math" panose="02040503050406030204" pitchFamily="18" charset="0"/>
                        </a:rPr>
                        <m:t>𝐷𝑖𝑠𝑒𝑎𝑠𝑒𝑠</m:t>
                      </m:r>
                    </m:oMath>
                  </m:oMathPara>
                </a14:m>
                <a:endParaRPr lang="it-IT" sz="32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408009B-6856-8539-1DCD-D66A272BB0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357875"/>
                <a:ext cx="9144000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A367D10-54E8-1B33-B847-69B7CFCFE497}"/>
                  </a:ext>
                </a:extLst>
              </p:cNvPr>
              <p:cNvSpPr txBox="1"/>
              <p:nvPr/>
            </p:nvSpPr>
            <p:spPr>
              <a:xfrm>
                <a:off x="1518601" y="3010539"/>
                <a:ext cx="444137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/>
                  <a:t>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⊂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𝐶h𝑒𝑚𝑖𝑐𝑎𝑙𝑠</m:t>
                    </m:r>
                  </m:oMath>
                </a14:m>
                <a:r>
                  <a:rPr lang="it-IT" dirty="0"/>
                  <a:t> the set of chemicals that interact with the disease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it-IT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A367D10-54E8-1B33-B847-69B7CFCFE4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8601" y="3010539"/>
                <a:ext cx="4441371" cy="646331"/>
              </a:xfrm>
              <a:prstGeom prst="rect">
                <a:avLst/>
              </a:prstGeom>
              <a:blipFill>
                <a:blip r:embed="rId4"/>
                <a:stretch>
                  <a:fillRect l="-1097" t="-5660" b="-1415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114830A5-D0A4-C4EC-1782-F975E059C907}"/>
              </a:ext>
            </a:extLst>
          </p:cNvPr>
          <p:cNvSpPr txBox="1"/>
          <p:nvPr/>
        </p:nvSpPr>
        <p:spPr>
          <a:xfrm>
            <a:off x="167640" y="4007268"/>
            <a:ext cx="87019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Heuristically, </a:t>
            </a:r>
            <a:r>
              <a:rPr lang="it-IT" dirty="0"/>
              <a:t>we model the similarity among diseases as the tendency to interact with the same chemicals. The </a:t>
            </a:r>
            <a:r>
              <a:rPr lang="it-IT" b="1" dirty="0"/>
              <a:t>spectrum </a:t>
            </a:r>
            <a:r>
              <a:rPr lang="it-IT" dirty="0"/>
              <a:t>of information that describes each diseases is then implicitely defined solely based on their interactions</a:t>
            </a:r>
            <a:endParaRPr lang="it-IT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0BB609A-1743-BB72-BE8E-0102A34309F3}"/>
              </a:ext>
            </a:extLst>
          </p:cNvPr>
          <p:cNvSpPr txBox="1"/>
          <p:nvPr/>
        </p:nvSpPr>
        <p:spPr>
          <a:xfrm>
            <a:off x="167640" y="5325761"/>
            <a:ext cx="90655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FF0000"/>
                </a:solidFill>
              </a:rPr>
              <a:t>Do diseases really «choose» chemicals, in the same way human beings choose products? </a:t>
            </a:r>
          </a:p>
          <a:p>
            <a:r>
              <a:rPr lang="it-IT" b="1" dirty="0">
                <a:solidFill>
                  <a:srgbClr val="FF0000"/>
                </a:solidFill>
              </a:rPr>
              <a:t>Are we neglecting some piece of information?</a:t>
            </a:r>
          </a:p>
        </p:txBody>
      </p:sp>
    </p:spTree>
    <p:extLst>
      <p:ext uri="{BB962C8B-B14F-4D97-AF65-F5344CB8AC3E}">
        <p14:creationId xmlns:p14="http://schemas.microsoft.com/office/powerpoint/2010/main" val="39221774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62F3D21-DEBB-1F9C-974C-2D41C11FC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521" y="27197"/>
            <a:ext cx="8581043" cy="840400"/>
          </a:xfrm>
        </p:spPr>
        <p:txBody>
          <a:bodyPr>
            <a:normAutofit fontScale="90000"/>
          </a:bodyPr>
          <a:lstStyle/>
          <a:p>
            <a:r>
              <a:rPr lang="it-IT" sz="3600" dirty="0"/>
              <a:t>An agnostic approach on topological similarity between Diseases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0FCEC5B-80BC-DE91-4F5D-F19CD6269A5A}"/>
              </a:ext>
            </a:extLst>
          </p:cNvPr>
          <p:cNvSpPr/>
          <p:nvPr/>
        </p:nvSpPr>
        <p:spPr>
          <a:xfrm>
            <a:off x="167640" y="6316980"/>
            <a:ext cx="3154680" cy="40185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2B14F94-571D-EFDD-4B8B-8720A2163700}"/>
              </a:ext>
            </a:extLst>
          </p:cNvPr>
          <p:cNvSpPr txBox="1"/>
          <p:nvPr/>
        </p:nvSpPr>
        <p:spPr>
          <a:xfrm>
            <a:off x="167640" y="1362269"/>
            <a:ext cx="8911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Applying </a:t>
            </a:r>
            <a:r>
              <a:rPr lang="it-IT" b="1" dirty="0"/>
              <a:t>collaborative filtering </a:t>
            </a:r>
            <a:r>
              <a:rPr lang="it-IT" dirty="0"/>
              <a:t>we obtain an expression for the </a:t>
            </a:r>
            <a:r>
              <a:rPr lang="it-IT" b="1" dirty="0"/>
              <a:t>Predicted Biadjacency Matrix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CCCAF22-5E24-A083-F288-70372C9ACB54}"/>
                  </a:ext>
                </a:extLst>
              </p:cNvPr>
              <p:cNvSpPr txBox="1"/>
              <p:nvPr/>
            </p:nvSpPr>
            <p:spPr>
              <a:xfrm>
                <a:off x="7042" y="1731877"/>
                <a:ext cx="9144000" cy="6894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acc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pHide m:val="on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𝑖𝑘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𝑘𝑙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𝑖𝑘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CCCAF22-5E24-A083-F288-70372C9ACB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2" y="1731877"/>
                <a:ext cx="9144000" cy="68948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9252946E-B583-2CD0-C591-0DA79B95EC07}"/>
              </a:ext>
            </a:extLst>
          </p:cNvPr>
          <p:cNvSpPr txBox="1"/>
          <p:nvPr/>
        </p:nvSpPr>
        <p:spPr>
          <a:xfrm>
            <a:off x="85521" y="2416215"/>
            <a:ext cx="90655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dirty="0">
                <a:solidFill>
                  <a:srgbClr val="FF0000"/>
                </a:solidFill>
              </a:rPr>
              <a:t>Unfortunately, </a:t>
            </a:r>
            <a:r>
              <a:rPr lang="it-IT" sz="1600" b="1" dirty="0">
                <a:solidFill>
                  <a:srgbClr val="FF0000"/>
                </a:solidFill>
              </a:rPr>
              <a:t>this is shown insufficient in capturing the dynamics of the phenomena that generate the network</a:t>
            </a:r>
          </a:p>
        </p:txBody>
      </p:sp>
      <p:pic>
        <p:nvPicPr>
          <p:cNvPr id="20" name="Picture 2">
            <a:extLst>
              <a:ext uri="{FF2B5EF4-FFF2-40B4-BE49-F238E27FC236}">
                <a16:creationId xmlns:a16="http://schemas.microsoft.com/office/drawing/2014/main" id="{BBFD239F-3B4B-F521-D523-6D76B5B5D6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1785" y="3267276"/>
            <a:ext cx="2836817" cy="2783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>
            <a:extLst>
              <a:ext uri="{FF2B5EF4-FFF2-40B4-BE49-F238E27FC236}">
                <a16:creationId xmlns:a16="http://schemas.microsoft.com/office/drawing/2014/main" id="{5584573C-FC0E-253E-C521-76B6C2E0FB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8602" y="3267276"/>
            <a:ext cx="2836817" cy="2783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Connector: Curved 21">
            <a:extLst>
              <a:ext uri="{FF2B5EF4-FFF2-40B4-BE49-F238E27FC236}">
                <a16:creationId xmlns:a16="http://schemas.microsoft.com/office/drawing/2014/main" id="{43388FBF-58F5-F0E7-DC2E-8188D4D8C673}"/>
              </a:ext>
            </a:extLst>
          </p:cNvPr>
          <p:cNvCxnSpPr>
            <a:cxnSpLocks/>
          </p:cNvCxnSpPr>
          <p:nvPr/>
        </p:nvCxnSpPr>
        <p:spPr>
          <a:xfrm rot="16200000" flipH="1">
            <a:off x="1656126" y="4527801"/>
            <a:ext cx="527180" cy="475862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8019E4B9-6949-3038-6598-E0ED788A82E0}"/>
              </a:ext>
            </a:extLst>
          </p:cNvPr>
          <p:cNvSpPr txBox="1"/>
          <p:nvPr/>
        </p:nvSpPr>
        <p:spPr>
          <a:xfrm>
            <a:off x="71273" y="3853504"/>
            <a:ext cx="20807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Captures part</a:t>
            </a:r>
          </a:p>
          <a:p>
            <a:r>
              <a:rPr lang="it-IT" sz="1200" dirty="0"/>
              <a:t>Of the information</a:t>
            </a:r>
          </a:p>
          <a:p>
            <a:r>
              <a:rPr lang="it-IT" sz="1200" dirty="0"/>
              <a:t>But in a «underfitted» way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93C3DD4-FFD6-F50F-40CE-7C2C89FB17E0}"/>
              </a:ext>
            </a:extLst>
          </p:cNvPr>
          <p:cNvSpPr txBox="1"/>
          <p:nvPr/>
        </p:nvSpPr>
        <p:spPr>
          <a:xfrm>
            <a:off x="1968759" y="3023117"/>
            <a:ext cx="2481943" cy="377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Predicted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7821E2A-9C5B-5DEF-4E1A-DA8BA1C84861}"/>
              </a:ext>
            </a:extLst>
          </p:cNvPr>
          <p:cNvSpPr txBox="1"/>
          <p:nvPr/>
        </p:nvSpPr>
        <p:spPr>
          <a:xfrm>
            <a:off x="4805576" y="3023117"/>
            <a:ext cx="2481943" cy="377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Ground truth</a:t>
            </a:r>
          </a:p>
        </p:txBody>
      </p:sp>
    </p:spTree>
    <p:extLst>
      <p:ext uri="{BB962C8B-B14F-4D97-AF65-F5344CB8AC3E}">
        <p14:creationId xmlns:p14="http://schemas.microsoft.com/office/powerpoint/2010/main" val="31071175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62F3D21-DEBB-1F9C-974C-2D41C11FC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478" y="7744"/>
            <a:ext cx="8581043" cy="840400"/>
          </a:xfrm>
        </p:spPr>
        <p:txBody>
          <a:bodyPr>
            <a:normAutofit fontScale="90000"/>
          </a:bodyPr>
          <a:lstStyle/>
          <a:p>
            <a:r>
              <a:rPr lang="it-IT" sz="3600" dirty="0"/>
              <a:t>Some metrics on why topological based similarity is NOT enough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0FCEC5B-80BC-DE91-4F5D-F19CD6269A5A}"/>
              </a:ext>
            </a:extLst>
          </p:cNvPr>
          <p:cNvSpPr/>
          <p:nvPr/>
        </p:nvSpPr>
        <p:spPr>
          <a:xfrm>
            <a:off x="167640" y="6316980"/>
            <a:ext cx="3154680" cy="40185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F7AF0B24-4CC7-96B1-F47B-F0B9546A3B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9313" y="1438758"/>
            <a:ext cx="4905375" cy="4391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Connector: Curved 10">
            <a:extLst>
              <a:ext uri="{FF2B5EF4-FFF2-40B4-BE49-F238E27FC236}">
                <a16:creationId xmlns:a16="http://schemas.microsoft.com/office/drawing/2014/main" id="{BCB2E874-6AB5-85E3-8BB3-5BD729D20A50}"/>
              </a:ext>
            </a:extLst>
          </p:cNvPr>
          <p:cNvCxnSpPr/>
          <p:nvPr/>
        </p:nvCxnSpPr>
        <p:spPr>
          <a:xfrm>
            <a:off x="1418253" y="2099388"/>
            <a:ext cx="1334278" cy="755779"/>
          </a:xfrm>
          <a:prstGeom prst="curvedConnector3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Curved 12">
            <a:extLst>
              <a:ext uri="{FF2B5EF4-FFF2-40B4-BE49-F238E27FC236}">
                <a16:creationId xmlns:a16="http://schemas.microsoft.com/office/drawing/2014/main" id="{C881407D-FDF6-A6B1-706B-C324DCF6E008}"/>
              </a:ext>
            </a:extLst>
          </p:cNvPr>
          <p:cNvCxnSpPr>
            <a:cxnSpLocks/>
          </p:cNvCxnSpPr>
          <p:nvPr/>
        </p:nvCxnSpPr>
        <p:spPr>
          <a:xfrm flipH="1">
            <a:off x="5937380" y="2099388"/>
            <a:ext cx="1334278" cy="755779"/>
          </a:xfrm>
          <a:prstGeom prst="curvedConnector3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E639CCF-E598-3ED2-E608-FA511FC2432D}"/>
                  </a:ext>
                </a:extLst>
              </p:cNvPr>
              <p:cNvSpPr txBox="1"/>
              <p:nvPr/>
            </p:nvSpPr>
            <p:spPr>
              <a:xfrm>
                <a:off x="83975" y="1631062"/>
                <a:ext cx="266855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ℙ</m:t>
                      </m:r>
                      <m:d>
                        <m:dPr>
                          <m:begChr m:val="["/>
                          <m:endChr m:val="|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𝑝𝑟𝑒𝑑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=0 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𝑡𝑟𝑢𝑡h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=1]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E639CCF-E598-3ED2-E608-FA511FC243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75" y="1631062"/>
                <a:ext cx="2668555" cy="369332"/>
              </a:xfrm>
              <a:prstGeom prst="rect">
                <a:avLst/>
              </a:prstGeom>
              <a:blipFill>
                <a:blip r:embed="rId4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CC21624-B5CC-0AAB-D8B6-09B3AD1CCB9C}"/>
                  </a:ext>
                </a:extLst>
              </p:cNvPr>
              <p:cNvSpPr txBox="1"/>
              <p:nvPr/>
            </p:nvSpPr>
            <p:spPr>
              <a:xfrm>
                <a:off x="6498772" y="1697485"/>
                <a:ext cx="266855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ℙ</m:t>
                      </m:r>
                      <m:d>
                        <m:dPr>
                          <m:begChr m:val="["/>
                          <m:endChr m:val="|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𝑝𝑟𝑒𝑑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=1 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𝑡𝑟𝑢𝑡h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=1]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CC21624-B5CC-0AAB-D8B6-09B3AD1CCB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8772" y="1697485"/>
                <a:ext cx="2668555" cy="369332"/>
              </a:xfrm>
              <a:prstGeom prst="rect">
                <a:avLst/>
              </a:prstGeom>
              <a:blipFill>
                <a:blip r:embed="rId5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10D0C383-1E7B-D26A-4346-F92F57FFE3A0}"/>
              </a:ext>
            </a:extLst>
          </p:cNvPr>
          <p:cNvSpPr txBox="1"/>
          <p:nvPr/>
        </p:nvSpPr>
        <p:spPr>
          <a:xfrm>
            <a:off x="203713" y="5719178"/>
            <a:ext cx="8658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/>
              <a:t>If we restrict to positives, we are not doing better than a random classifier...</a:t>
            </a:r>
          </a:p>
        </p:txBody>
      </p:sp>
    </p:spTree>
    <p:extLst>
      <p:ext uri="{BB962C8B-B14F-4D97-AF65-F5344CB8AC3E}">
        <p14:creationId xmlns:p14="http://schemas.microsoft.com/office/powerpoint/2010/main" val="17202414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Oval 25">
            <a:extLst>
              <a:ext uri="{FF2B5EF4-FFF2-40B4-BE49-F238E27FC236}">
                <a16:creationId xmlns:a16="http://schemas.microsoft.com/office/drawing/2014/main" id="{22E49FFB-65B8-858B-71BA-5D2EDDF6BBED}"/>
              </a:ext>
            </a:extLst>
          </p:cNvPr>
          <p:cNvSpPr/>
          <p:nvPr/>
        </p:nvSpPr>
        <p:spPr>
          <a:xfrm>
            <a:off x="2733713" y="3013026"/>
            <a:ext cx="1875454" cy="186592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62F3D21-DEBB-1F9C-974C-2D41C11FC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521" y="74946"/>
            <a:ext cx="8581043" cy="840400"/>
          </a:xfrm>
        </p:spPr>
        <p:txBody>
          <a:bodyPr>
            <a:normAutofit/>
          </a:bodyPr>
          <a:lstStyle/>
          <a:p>
            <a:r>
              <a:rPr lang="it-IT" sz="3600" dirty="0"/>
              <a:t>The need a more robust model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0FCEC5B-80BC-DE91-4F5D-F19CD6269A5A}"/>
              </a:ext>
            </a:extLst>
          </p:cNvPr>
          <p:cNvSpPr/>
          <p:nvPr/>
        </p:nvSpPr>
        <p:spPr>
          <a:xfrm>
            <a:off x="167640" y="6316980"/>
            <a:ext cx="3154680" cy="40185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DDB5EE-CEBD-4820-2E14-EC0284C036CC}"/>
              </a:ext>
            </a:extLst>
          </p:cNvPr>
          <p:cNvSpPr txBox="1"/>
          <p:nvPr/>
        </p:nvSpPr>
        <p:spPr>
          <a:xfrm>
            <a:off x="167640" y="1361440"/>
            <a:ext cx="88830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Commuting a </a:t>
            </a:r>
            <a:r>
              <a:rPr lang="it-IT" b="1" dirty="0"/>
              <a:t>method thought for being used on human people was not able to deal with this kind of problem</a:t>
            </a:r>
            <a:r>
              <a:rPr lang="it-IT" dirty="0"/>
              <a:t>. We need to build a model which is more «tight» with respect to our problem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55CDBF-30A1-56D5-CF21-61172A9564F6}"/>
              </a:ext>
            </a:extLst>
          </p:cNvPr>
          <p:cNvSpPr txBox="1"/>
          <p:nvPr/>
        </p:nvSpPr>
        <p:spPr>
          <a:xfrm>
            <a:off x="4982469" y="3016707"/>
            <a:ext cx="35831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We need to rethink our model in order to </a:t>
            </a:r>
            <a:r>
              <a:rPr lang="it-IT" b="1" dirty="0"/>
              <a:t>bring it closer to the reality </a:t>
            </a:r>
            <a:r>
              <a:rPr lang="it-IT" dirty="0"/>
              <a:t>we are trying to represent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B2C81FE-6A6A-62CC-2367-4AC89E98F583}"/>
              </a:ext>
            </a:extLst>
          </p:cNvPr>
          <p:cNvSpPr/>
          <p:nvPr/>
        </p:nvSpPr>
        <p:spPr>
          <a:xfrm>
            <a:off x="494523" y="2687216"/>
            <a:ext cx="1875454" cy="186592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1130EAF-C711-FA8A-BC5C-C2D2DD5507B6}"/>
              </a:ext>
            </a:extLst>
          </p:cNvPr>
          <p:cNvSpPr/>
          <p:nvPr/>
        </p:nvSpPr>
        <p:spPr>
          <a:xfrm>
            <a:off x="3470988" y="4103016"/>
            <a:ext cx="67876" cy="6753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7D32E45-1CEC-28C1-AECA-11672F78D3F5}"/>
              </a:ext>
            </a:extLst>
          </p:cNvPr>
          <p:cNvSpPr/>
          <p:nvPr/>
        </p:nvSpPr>
        <p:spPr>
          <a:xfrm>
            <a:off x="659364" y="3358954"/>
            <a:ext cx="892628" cy="888091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EC9983C-C48C-A865-8108-737A4D33D501}"/>
              </a:ext>
            </a:extLst>
          </p:cNvPr>
          <p:cNvSpPr txBox="1"/>
          <p:nvPr/>
        </p:nvSpPr>
        <p:spPr>
          <a:xfrm>
            <a:off x="800021" y="2432183"/>
            <a:ext cx="21491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i="1" dirty="0"/>
              <a:t>Reality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F7A09DD-A7F0-2CED-619E-B8BF70166B98}"/>
              </a:ext>
            </a:extLst>
          </p:cNvPr>
          <p:cNvSpPr txBox="1"/>
          <p:nvPr/>
        </p:nvSpPr>
        <p:spPr>
          <a:xfrm>
            <a:off x="648432" y="3083335"/>
            <a:ext cx="21491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i="1" dirty="0"/>
              <a:t>Part of reality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FE4C5E1-D581-D8A8-D7A7-87D6BAD2F05D}"/>
              </a:ext>
            </a:extLst>
          </p:cNvPr>
          <p:cNvSpPr/>
          <p:nvPr/>
        </p:nvSpPr>
        <p:spPr>
          <a:xfrm>
            <a:off x="4023827" y="3422193"/>
            <a:ext cx="67876" cy="6753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B9D6951-A35A-D45E-2C59-91BB72CF9DBF}"/>
              </a:ext>
            </a:extLst>
          </p:cNvPr>
          <p:cNvSpPr txBox="1"/>
          <p:nvPr/>
        </p:nvSpPr>
        <p:spPr>
          <a:xfrm>
            <a:off x="3109426" y="2782769"/>
            <a:ext cx="21491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i="1" dirty="0"/>
              <a:t>Models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C4DC306-103B-2CF8-5571-D234FBE572D5}"/>
              </a:ext>
            </a:extLst>
          </p:cNvPr>
          <p:cNvCxnSpPr>
            <a:cxnSpLocks/>
            <a:stCxn id="18" idx="2"/>
            <a:endCxn id="19" idx="6"/>
          </p:cNvCxnSpPr>
          <p:nvPr/>
        </p:nvCxnSpPr>
        <p:spPr>
          <a:xfrm flipH="1" flipV="1">
            <a:off x="1551992" y="3803000"/>
            <a:ext cx="1918996" cy="333782"/>
          </a:xfrm>
          <a:prstGeom prst="straightConnector1">
            <a:avLst/>
          </a:prstGeom>
          <a:ln w="76200">
            <a:tailEnd type="triangle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CB1BB813-D56A-AB38-07BF-0E6C83E1C239}"/>
              </a:ext>
            </a:extLst>
          </p:cNvPr>
          <p:cNvCxnSpPr>
            <a:cxnSpLocks/>
            <a:stCxn id="22" idx="2"/>
          </p:cNvCxnSpPr>
          <p:nvPr/>
        </p:nvCxnSpPr>
        <p:spPr>
          <a:xfrm flipH="1" flipV="1">
            <a:off x="2209800" y="3129813"/>
            <a:ext cx="1814027" cy="326146"/>
          </a:xfrm>
          <a:prstGeom prst="straightConnector1">
            <a:avLst/>
          </a:prstGeom>
          <a:ln w="76200">
            <a:tailEnd type="triangle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4010C8D8-1F35-9750-F0DF-A8C8AA758510}"/>
              </a:ext>
            </a:extLst>
          </p:cNvPr>
          <p:cNvSpPr txBox="1"/>
          <p:nvPr/>
        </p:nvSpPr>
        <p:spPr>
          <a:xfrm>
            <a:off x="4363616" y="4922977"/>
            <a:ext cx="35831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Moving therefore </a:t>
            </a:r>
            <a:r>
              <a:rPr lang="it-IT" b="1" dirty="0"/>
              <a:t>from an incomplete representation of reality </a:t>
            </a:r>
            <a:r>
              <a:rPr lang="it-IT" dirty="0"/>
              <a:t>to a </a:t>
            </a:r>
            <a:r>
              <a:rPr lang="it-IT" b="1" dirty="0"/>
              <a:t>richer one</a:t>
            </a:r>
            <a:endParaRPr lang="it-IT" dirty="0"/>
          </a:p>
        </p:txBody>
      </p:sp>
      <p:sp>
        <p:nvSpPr>
          <p:cNvPr id="39" name="Arrow: Right 38">
            <a:extLst>
              <a:ext uri="{FF2B5EF4-FFF2-40B4-BE49-F238E27FC236}">
                <a16:creationId xmlns:a16="http://schemas.microsoft.com/office/drawing/2014/main" id="{C1B47C06-D8EF-174C-3A04-A42D654C5F8A}"/>
              </a:ext>
            </a:extLst>
          </p:cNvPr>
          <p:cNvSpPr/>
          <p:nvPr/>
        </p:nvSpPr>
        <p:spPr>
          <a:xfrm rot="18274538" flipV="1">
            <a:off x="3515892" y="3696168"/>
            <a:ext cx="634207" cy="18596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472835F-C588-6C2C-E188-7B39AADAE011}"/>
              </a:ext>
            </a:extLst>
          </p:cNvPr>
          <p:cNvSpPr txBox="1"/>
          <p:nvPr/>
        </p:nvSpPr>
        <p:spPr>
          <a:xfrm rot="18264091">
            <a:off x="3327505" y="3488743"/>
            <a:ext cx="12319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900" dirty="0"/>
              <a:t>complexity</a:t>
            </a:r>
          </a:p>
        </p:txBody>
      </p:sp>
      <p:sp>
        <p:nvSpPr>
          <p:cNvPr id="43" name="Arrow: Right 42">
            <a:extLst>
              <a:ext uri="{FF2B5EF4-FFF2-40B4-BE49-F238E27FC236}">
                <a16:creationId xmlns:a16="http://schemas.microsoft.com/office/drawing/2014/main" id="{D29FBBEE-667A-C87D-25C6-5B35385AAA76}"/>
              </a:ext>
            </a:extLst>
          </p:cNvPr>
          <p:cNvSpPr/>
          <p:nvPr/>
        </p:nvSpPr>
        <p:spPr>
          <a:xfrm rot="18274538" flipV="1">
            <a:off x="1274156" y="3293661"/>
            <a:ext cx="634207" cy="18596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CCED17F-4F09-ABBF-30C6-E65E25B0923E}"/>
              </a:ext>
            </a:extLst>
          </p:cNvPr>
          <p:cNvSpPr txBox="1"/>
          <p:nvPr/>
        </p:nvSpPr>
        <p:spPr>
          <a:xfrm rot="18264091">
            <a:off x="1111456" y="3072244"/>
            <a:ext cx="12319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900" dirty="0"/>
              <a:t>information</a:t>
            </a:r>
          </a:p>
        </p:txBody>
      </p:sp>
    </p:spTree>
    <p:extLst>
      <p:ext uri="{BB962C8B-B14F-4D97-AF65-F5344CB8AC3E}">
        <p14:creationId xmlns:p14="http://schemas.microsoft.com/office/powerpoint/2010/main" val="28817934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62F3D21-DEBB-1F9C-974C-2D41C11FC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478" y="16572"/>
            <a:ext cx="8581043" cy="840400"/>
          </a:xfrm>
        </p:spPr>
        <p:txBody>
          <a:bodyPr>
            <a:normAutofit fontScale="90000"/>
          </a:bodyPr>
          <a:lstStyle/>
          <a:p>
            <a:r>
              <a:rPr lang="it-IT" sz="3600" dirty="0"/>
              <a:t>An abstract framework : Information packets hypothesis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0FCEC5B-80BC-DE91-4F5D-F19CD6269A5A}"/>
              </a:ext>
            </a:extLst>
          </p:cNvPr>
          <p:cNvSpPr/>
          <p:nvPr/>
        </p:nvSpPr>
        <p:spPr>
          <a:xfrm>
            <a:off x="167640" y="6316980"/>
            <a:ext cx="3154680" cy="40185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216D0A-ABCF-85D1-5AC9-4059B6EB442B}"/>
              </a:ext>
            </a:extLst>
          </p:cNvPr>
          <p:cNvSpPr txBox="1"/>
          <p:nvPr/>
        </p:nvSpPr>
        <p:spPr>
          <a:xfrm>
            <a:off x="281478" y="1451421"/>
            <a:ext cx="88015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FF0000"/>
                </a:solidFill>
              </a:rPr>
              <a:t>Hypothesis: </a:t>
            </a:r>
            <a:r>
              <a:rPr lang="it-IT" dirty="0">
                <a:solidFill>
                  <a:srgbClr val="FF0000"/>
                </a:solidFill>
              </a:rPr>
              <a:t>every chemical contains a packet of information that «completely» characterizes it in the context of our problem </a:t>
            </a:r>
            <a:endParaRPr lang="it-IT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1F58B22-4D75-CB07-7ADE-44153E8FCC7E}"/>
                  </a:ext>
                </a:extLst>
              </p:cNvPr>
              <p:cNvSpPr txBox="1"/>
              <p:nvPr/>
            </p:nvSpPr>
            <p:spPr>
              <a:xfrm>
                <a:off x="364516" y="2299540"/>
                <a:ext cx="8611533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it-IT" sz="2800" b="0" i="1" smtClean="0">
                        <a:latin typeface="Cambria Math" panose="02040503050406030204" pitchFamily="18" charset="0"/>
                      </a:rPr>
                      <m:t>∀ </m:t>
                    </m:r>
                    <m:r>
                      <a:rPr lang="it-IT" sz="2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it-IT" sz="28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it-IT" sz="2800" b="0" i="1" smtClean="0">
                        <a:latin typeface="Cambria Math" panose="02040503050406030204" pitchFamily="18" charset="0"/>
                      </a:rPr>
                      <m:t>𝐶h𝑒𝑚𝑖𝑐𝑎𝑙𝑠</m:t>
                    </m:r>
                    <m:r>
                      <a:rPr lang="it-IT" sz="2800" b="0" i="1" smtClean="0">
                        <a:latin typeface="Cambria Math" panose="02040503050406030204" pitchFamily="18" charset="0"/>
                      </a:rPr>
                      <m:t> ∃ </m:t>
                    </m:r>
                    <m:sSub>
                      <m:sSubPr>
                        <m:ctrlPr>
                          <a:rPr lang="it-IT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8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it-IT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it-IT" sz="28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it-IT" sz="2800" b="0" i="1" smtClean="0">
                        <a:latin typeface="Cambria Math" panose="02040503050406030204" pitchFamily="18" charset="0"/>
                      </a:rPr>
                      <m:t>𝒲</m:t>
                    </m:r>
                  </m:oMath>
                </a14:m>
                <a:r>
                  <a:rPr lang="it-IT" sz="2800" b="0" dirty="0"/>
                  <a:t> </a:t>
                </a:r>
              </a:p>
              <a:p>
                <a:pPr algn="ctr"/>
                <a:r>
                  <a:rPr lang="it-IT" i="1" dirty="0"/>
                  <a:t>with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𝒲</m:t>
                    </m:r>
                  </m:oMath>
                </a14:m>
                <a:r>
                  <a:rPr lang="it-IT" i="1" dirty="0"/>
                  <a:t> a «suitable» space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1F58B22-4D75-CB07-7ADE-44153E8FCC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516" y="2299540"/>
                <a:ext cx="8611533" cy="830997"/>
              </a:xfrm>
              <a:prstGeom prst="rect">
                <a:avLst/>
              </a:prstGeom>
              <a:blipFill>
                <a:blip r:embed="rId3"/>
                <a:stretch>
                  <a:fillRect b="-656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9AFDAE85-72D6-7206-A9B6-A2AEA4C67CA9}"/>
              </a:ext>
            </a:extLst>
          </p:cNvPr>
          <p:cNvSpPr txBox="1"/>
          <p:nvPr/>
        </p:nvSpPr>
        <p:spPr>
          <a:xfrm>
            <a:off x="281478" y="3302873"/>
            <a:ext cx="86115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FF0000"/>
                </a:solidFill>
              </a:rPr>
              <a:t>Instead, </a:t>
            </a:r>
            <a:r>
              <a:rPr lang="it-IT" b="1" dirty="0">
                <a:solidFill>
                  <a:srgbClr val="FF0000"/>
                </a:solidFill>
              </a:rPr>
              <a:t>every disease is equipped with a «personal» function, that makes it able to «read» the information packet </a:t>
            </a:r>
            <a:r>
              <a:rPr lang="it-IT" dirty="0">
                <a:solidFill>
                  <a:srgbClr val="FF0000"/>
                </a:solidFill>
              </a:rPr>
              <a:t>and compute a measure of affinity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F814E21-43E6-8402-EC44-D78125EF8353}"/>
                  </a:ext>
                </a:extLst>
              </p:cNvPr>
              <p:cNvSpPr txBox="1"/>
              <p:nvPr/>
            </p:nvSpPr>
            <p:spPr>
              <a:xfrm>
                <a:off x="182102" y="4121540"/>
                <a:ext cx="8976360" cy="27148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it-IT" sz="2800" b="0" i="1" smtClean="0">
                        <a:latin typeface="Cambria Math" panose="02040503050406030204" pitchFamily="18" charset="0"/>
                      </a:rPr>
                      <m:t>∀ </m:t>
                    </m:r>
                    <m:r>
                      <a:rPr lang="it-IT" sz="28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it-IT" sz="28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it-IT" sz="2800" b="0" i="1" smtClean="0">
                        <a:latin typeface="Cambria Math" panose="02040503050406030204" pitchFamily="18" charset="0"/>
                      </a:rPr>
                      <m:t>𝐷𝑖𝑠𝑒𝑎𝑠𝑒𝑠</m:t>
                    </m:r>
                    <m:r>
                      <a:rPr lang="it-IT" sz="2800" b="0" i="1" smtClean="0">
                        <a:latin typeface="Cambria Math" panose="02040503050406030204" pitchFamily="18" charset="0"/>
                      </a:rPr>
                      <m:t> ∃ </m:t>
                    </m:r>
                    <m:sSub>
                      <m:sSubPr>
                        <m:ctrlPr>
                          <a:rPr lang="it-IT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8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it-IT" sz="2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it-IT" sz="2800" b="0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it-IT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800" b="0" i="1" smtClean="0">
                            <a:latin typeface="Cambria Math" panose="02040503050406030204" pitchFamily="18" charset="0"/>
                          </a:rPr>
                          <m:t>ℱ</m:t>
                        </m:r>
                      </m:e>
                      <m:sub>
                        <m:r>
                          <a:rPr lang="it-IT" sz="2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sub>
                    </m:sSub>
                  </m:oMath>
                </a14:m>
                <a:r>
                  <a:rPr lang="it-IT" sz="2800" b="0" i="1" dirty="0">
                    <a:latin typeface="Cambria Math" panose="02040503050406030204" pitchFamily="18" charset="0"/>
                  </a:rPr>
                  <a:t> </a:t>
                </a:r>
              </a:p>
              <a:p>
                <a:pPr algn="ctr"/>
                <a:r>
                  <a:rPr lang="it-IT" dirty="0"/>
                  <a:t>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ℱ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sub>
                    </m:sSub>
                  </m:oMath>
                </a14:m>
                <a:r>
                  <a:rPr lang="it-IT" b="0" dirty="0"/>
                  <a:t> a «suitable» function space of maps from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𝒲</m:t>
                    </m:r>
                  </m:oMath>
                </a14:m>
                <a:r>
                  <a:rPr lang="it-IT" b="0" dirty="0"/>
                  <a:t> to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−1,1</m:t>
                        </m:r>
                      </m:e>
                    </m:d>
                  </m:oMath>
                </a14:m>
                <a:endParaRPr lang="it-IT" b="0" dirty="0"/>
              </a:p>
              <a:p>
                <a:pPr algn="ctr"/>
                <a:r>
                  <a:rPr lang="it-IT" dirty="0"/>
                  <a:t>Such that</a:t>
                </a:r>
                <a:r>
                  <a:rPr lang="it-IT" b="0" dirty="0"/>
                  <a:t>  </a:t>
                </a:r>
              </a:p>
              <a:p>
                <a:pPr algn="ctr"/>
                <a:endParaRPr lang="it-IT" b="0" dirty="0"/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it-IT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8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it-IT" sz="2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d>
                      <m:dPr>
                        <m:ctrlPr>
                          <a:rPr lang="it-IT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28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it-IT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e>
                    </m:d>
                    <m:r>
                      <a:rPr lang="it-IT" sz="2800" b="0" i="1" smtClean="0">
                        <a:latin typeface="Cambria Math" panose="02040503050406030204" pitchFamily="18" charset="0"/>
                      </a:rPr>
                      <m:t>∝</m:t>
                    </m:r>
                    <m:r>
                      <a:rPr lang="it-IT" sz="2800" b="0" i="1" smtClean="0">
                        <a:latin typeface="Cambria Math" panose="02040503050406030204" pitchFamily="18" charset="0"/>
                      </a:rPr>
                      <m:t>ℙ</m:t>
                    </m:r>
                    <m:d>
                      <m:dPr>
                        <m:begChr m:val="["/>
                        <m:endChr m:val="]"/>
                        <m:ctrlPr>
                          <a:rPr lang="it-IT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2800" b="0" i="1" smtClean="0">
                            <a:latin typeface="Cambria Math" panose="02040503050406030204" pitchFamily="18" charset="0"/>
                          </a:rPr>
                          <m:t>∃ </m:t>
                        </m:r>
                        <m:d>
                          <m:dPr>
                            <m:ctrlPr>
                              <a:rPr lang="it-IT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it-IT" sz="28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it-IT" sz="28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it-IT" sz="2800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it-IT" sz="28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  <m:r>
                      <a:rPr lang="it-IT" sz="2800" b="0" i="1" smtClean="0">
                        <a:latin typeface="Cambria Math" panose="02040503050406030204" pitchFamily="18" charset="0"/>
                      </a:rPr>
                      <m:t> ∀ </m:t>
                    </m:r>
                    <m:sSub>
                      <m:sSubPr>
                        <m:ctrlPr>
                          <a:rPr lang="it-IT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8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it-IT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it-IT" sz="2800" b="0" dirty="0"/>
                  <a:t> </a:t>
                </a:r>
              </a:p>
              <a:p>
                <a:pPr algn="ctr"/>
                <a:br>
                  <a:rPr lang="it-IT" sz="2800" b="0" dirty="0"/>
                </a:br>
                <a:endParaRPr lang="it-IT" sz="2800" b="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F814E21-43E6-8402-EC44-D78125EF83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102" y="4121540"/>
                <a:ext cx="8976360" cy="271484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97589699"/>
      </p:ext>
    </p:extLst>
  </p:cSld>
  <p:clrMapOvr>
    <a:masterClrMapping/>
  </p:clrMapOvr>
</p:sld>
</file>

<file path=ppt/theme/theme1.xml><?xml version="1.0" encoding="utf-8"?>
<a:theme xmlns:a="http://schemas.openxmlformats.org/drawingml/2006/main" name="POLI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POLI</Template>
  <TotalTime>968</TotalTime>
  <Words>1256</Words>
  <Application>Microsoft Office PowerPoint</Application>
  <PresentationFormat>On-screen Show (4:3)</PresentationFormat>
  <Paragraphs>162</Paragraphs>
  <Slides>20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Calibri</vt:lpstr>
      <vt:lpstr>Cambria Math</vt:lpstr>
      <vt:lpstr>Wingdings</vt:lpstr>
      <vt:lpstr>POLI</vt:lpstr>
      <vt:lpstr>Titolo presentazione sottotitolo</vt:lpstr>
      <vt:lpstr>Drug discovery as a quantitative problem</vt:lpstr>
      <vt:lpstr>Our Dataset</vt:lpstr>
      <vt:lpstr>Our Dataset (some statistics...)</vt:lpstr>
      <vt:lpstr>An agnostic approach on topological similarity between Diseases</vt:lpstr>
      <vt:lpstr>An agnostic approach on topological similarity between Diseases</vt:lpstr>
      <vt:lpstr>Some metrics on why topological based similarity is NOT enough</vt:lpstr>
      <vt:lpstr>The need a more robust model</vt:lpstr>
      <vt:lpstr>An abstract framework : Information packets hypothesis</vt:lpstr>
      <vt:lpstr>An abstract framework : Information packets hypothesis</vt:lpstr>
      <vt:lpstr>Beyond abstraction: retrieving the structure of the spaces</vt:lpstr>
      <vt:lpstr>An almost numerical version of the framework</vt:lpstr>
      <vt:lpstr>The optimization problem</vt:lpstr>
      <vt:lpstr>The optimization problem</vt:lpstr>
      <vt:lpstr>A greedy numerical scheme</vt:lpstr>
      <vt:lpstr>A greedy numerical scheme</vt:lpstr>
      <vt:lpstr>Some metrics...</vt:lpstr>
      <vt:lpstr>Embedding visualization</vt:lpstr>
      <vt:lpstr>Proof of concept</vt:lpstr>
      <vt:lpstr>Proof of concept</vt:lpstr>
    </vt:vector>
  </TitlesOfParts>
  <Company>Area Servizi ICT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Mattia Brambilla</dc:creator>
  <cp:lastModifiedBy>Luca Muscarnera</cp:lastModifiedBy>
  <cp:revision>39</cp:revision>
  <dcterms:created xsi:type="dcterms:W3CDTF">2015-05-26T12:27:57Z</dcterms:created>
  <dcterms:modified xsi:type="dcterms:W3CDTF">2023-10-07T16:01:56Z</dcterms:modified>
</cp:coreProperties>
</file>